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7" r:id="rId4"/>
    <p:sldId id="292" r:id="rId5"/>
    <p:sldId id="293" r:id="rId6"/>
    <p:sldId id="258" r:id="rId7"/>
    <p:sldId id="273" r:id="rId8"/>
    <p:sldId id="287" r:id="rId9"/>
    <p:sldId id="282" r:id="rId10"/>
    <p:sldId id="283" r:id="rId11"/>
    <p:sldId id="285" r:id="rId12"/>
    <p:sldId id="276" r:id="rId13"/>
    <p:sldId id="286" r:id="rId14"/>
    <p:sldId id="284" r:id="rId15"/>
    <p:sldId id="268" r:id="rId16"/>
    <p:sldId id="278" r:id="rId17"/>
    <p:sldId id="270" r:id="rId18"/>
    <p:sldId id="288" r:id="rId19"/>
    <p:sldId id="289" r:id="rId20"/>
    <p:sldId id="277" r:id="rId21"/>
    <p:sldId id="295" r:id="rId22"/>
    <p:sldId id="291" r:id="rId23"/>
    <p:sldId id="296" r:id="rId24"/>
    <p:sldId id="271" r:id="rId25"/>
    <p:sldId id="280" r:id="rId26"/>
    <p:sldId id="281" r:id="rId27"/>
  </p:sldIdLst>
  <p:sldSz cx="14630400" cy="8229600"/>
  <p:notesSz cx="8229600" cy="146304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4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92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11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1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4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28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33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91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70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0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8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9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5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77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48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91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03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78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3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41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5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1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58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5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50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16.jpe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10" Type="http://schemas.openxmlformats.org/officeDocument/2006/relationships/image" Target="../media/image59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7252" y="3020509"/>
            <a:ext cx="1192372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smtClean="0">
                <a:solidFill>
                  <a:srgbClr val="DDDDDD"/>
                </a:solidFill>
                <a:cs typeface="Arial" panose="020B0604020202020204" pitchFamily="34" charset="0"/>
              </a:rPr>
              <a:t>Vmware </a:t>
            </a:r>
            <a:r>
              <a:rPr lang="ko-KR" altLang="en-US" sz="4450" b="1" smtClean="0">
                <a:solidFill>
                  <a:srgbClr val="DDDDDD"/>
                </a:solidFill>
                <a:cs typeface="Arial" panose="020B0604020202020204" pitchFamily="34" charset="0"/>
              </a:rPr>
              <a:t>로컬 환경에서 </a:t>
            </a:r>
            <a:endParaRPr lang="en-US" altLang="ko-KR" sz="4450" b="1" smtClean="0">
              <a:solidFill>
                <a:srgbClr val="DDDDDD"/>
              </a:solidFill>
              <a:cs typeface="Arial" panose="020B0604020202020204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smtClean="0">
                <a:solidFill>
                  <a:srgbClr val="DDDDDD"/>
                </a:solidFill>
                <a:cs typeface="Arial" panose="020B0604020202020204" pitchFamily="34" charset="0"/>
              </a:rPr>
              <a:t>AWS 인프라 3 Tier </a:t>
            </a:r>
            <a:r>
              <a:rPr lang="ko-KR" altLang="en-US" sz="4450" b="1" smtClean="0">
                <a:solidFill>
                  <a:srgbClr val="DDDDDD"/>
                </a:solidFill>
                <a:cs typeface="Arial" panose="020B0604020202020204" pitchFamily="34" charset="0"/>
              </a:rPr>
              <a:t>아키텍처 </a:t>
            </a:r>
            <a:r>
              <a:rPr lang="en-US" sz="4450" b="1" smtClean="0">
                <a:solidFill>
                  <a:srgbClr val="DDDDDD"/>
                </a:solidFill>
                <a:cs typeface="Arial" panose="020B0604020202020204" pitchFamily="34" charset="0"/>
              </a:rPr>
              <a:t>구축 </a:t>
            </a:r>
            <a:r>
              <a:rPr lang="en-US" sz="4450" b="1" err="1" smtClean="0">
                <a:solidFill>
                  <a:srgbClr val="DDDDDD"/>
                </a:solidFill>
                <a:cs typeface="Arial" panose="020B0604020202020204" pitchFamily="34" charset="0"/>
              </a:rPr>
              <a:t>프로젝트</a:t>
            </a:r>
            <a:endParaRPr lang="en-US" sz="4450" b="1"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47253" y="4672665"/>
            <a:ext cx="83481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8F8F8F"/>
                </a:solidFill>
                <a:latin typeface="+mj-ea"/>
                <a:ea typeface="+mj-ea"/>
                <a:cs typeface="Arial" panose="020B0604020202020204" pitchFamily="34" charset="0"/>
              </a:rPr>
              <a:t>VMware 기반 환경에서 </a:t>
            </a:r>
            <a:r>
              <a:rPr lang="en-US" sz="1750" b="1" err="1">
                <a:solidFill>
                  <a:srgbClr val="8F8F8F"/>
                </a:solidFill>
                <a:latin typeface="+mj-ea"/>
                <a:ea typeface="+mj-ea"/>
                <a:cs typeface="Arial" panose="020B0604020202020204" pitchFamily="34" charset="0"/>
              </a:rPr>
              <a:t>LocalStack을</a:t>
            </a:r>
            <a:r>
              <a:rPr lang="en-US" sz="1750" b="1">
                <a:solidFill>
                  <a:srgbClr val="8F8F8F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sz="1750" b="1" err="1" smtClean="0">
                <a:solidFill>
                  <a:srgbClr val="8F8F8F"/>
                </a:solidFill>
                <a:latin typeface="+mj-ea"/>
                <a:ea typeface="+mj-ea"/>
                <a:cs typeface="Arial" panose="020B0604020202020204" pitchFamily="34" charset="0"/>
              </a:rPr>
              <a:t>활용한</a:t>
            </a:r>
            <a:r>
              <a:rPr lang="en-US" sz="1750" b="1" smtClean="0">
                <a:solidFill>
                  <a:srgbClr val="8F8F8F"/>
                </a:solidFill>
                <a:latin typeface="+mj-ea"/>
                <a:ea typeface="+mj-ea"/>
                <a:cs typeface="Arial" panose="020B0604020202020204" pitchFamily="34" charset="0"/>
              </a:rPr>
              <a:t> AWS </a:t>
            </a:r>
            <a:r>
              <a:rPr lang="en-US" sz="1750" b="1">
                <a:solidFill>
                  <a:srgbClr val="8F8F8F"/>
                </a:solidFill>
                <a:latin typeface="+mj-ea"/>
                <a:ea typeface="+mj-ea"/>
                <a:cs typeface="Arial" panose="020B0604020202020204" pitchFamily="34" charset="0"/>
              </a:rPr>
              <a:t>시뮬레이션 </a:t>
            </a:r>
            <a:r>
              <a:rPr lang="en-US" sz="1750" b="1" err="1">
                <a:solidFill>
                  <a:srgbClr val="8F8F8F"/>
                </a:solidFill>
                <a:latin typeface="+mj-ea"/>
                <a:ea typeface="+mj-ea"/>
                <a:cs typeface="Arial" panose="020B0604020202020204" pitchFamily="34" charset="0"/>
              </a:rPr>
              <a:t>구현</a:t>
            </a:r>
            <a:r>
              <a:rPr lang="en-US" sz="1750" b="1">
                <a:solidFill>
                  <a:srgbClr val="8F8F8F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endParaRPr lang="en-US" sz="1750" b="1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166"/>
            <a:ext cx="14572380" cy="75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5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57302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096"/>
            <a:ext cx="14630400" cy="4737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28386"/>
            <a:ext cx="14630400" cy="12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2" descr="글로, 인터넷, sphere, web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49" y="3373976"/>
            <a:ext cx="2253068" cy="2253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12" y="3529293"/>
            <a:ext cx="2943165" cy="3317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2" descr="매뉴얼 번역-뭔가 잘못 되 면, 로고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6" y="254892"/>
            <a:ext cx="1746600" cy="873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 0"/>
          <p:cNvSpPr/>
          <p:nvPr/>
        </p:nvSpPr>
        <p:spPr>
          <a:xfrm>
            <a:off x="2171179" y="212851"/>
            <a:ext cx="4029924" cy="12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4400" b="1" smtClean="0">
                <a:solidFill>
                  <a:schemeClr val="bg1"/>
                </a:solidFill>
              </a:rPr>
              <a:t>CLOUDFLARE</a:t>
            </a:r>
          </a:p>
          <a:p>
            <a:r>
              <a:rPr lang="ko-KR" altLang="en-US" b="1" smtClean="0">
                <a:solidFill>
                  <a:schemeClr val="bg1"/>
                </a:solidFill>
              </a:rPr>
              <a:t>외부와 내부를 연결하는 임시 터널 </a:t>
            </a:r>
          </a:p>
          <a:p>
            <a:endParaRPr lang="en-US" altLang="ko-KR" sz="4400" b="1" smtClean="0">
              <a:solidFill>
                <a:schemeClr val="bg1"/>
              </a:solidFill>
            </a:endParaRPr>
          </a:p>
          <a:p>
            <a:endParaRPr lang="en-US" altLang="ko-KR" sz="4400" b="1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113" y="1444657"/>
            <a:ext cx="54734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외부 사용자가 내부</a:t>
            </a:r>
            <a:r>
              <a:rPr lang="en-US" altLang="ko-KR" sz="1600" b="1" smtClean="0">
                <a:solidFill>
                  <a:schemeClr val="bg1"/>
                </a:solidFill>
              </a:rPr>
              <a:t>(WEB Server)</a:t>
            </a:r>
            <a:r>
              <a:rPr lang="ko-KR" altLang="en-US" sz="1600" b="1" smtClean="0">
                <a:solidFill>
                  <a:schemeClr val="bg1"/>
                </a:solidFill>
              </a:rPr>
              <a:t>에 접근할 수 있도록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en-US" altLang="ko-KR" sz="1600" b="1" smtClean="0">
                <a:solidFill>
                  <a:schemeClr val="bg1"/>
                </a:solidFill>
              </a:rPr>
              <a:t>HTTPS </a:t>
            </a:r>
            <a:r>
              <a:rPr lang="ko-KR" altLang="en-US" sz="1600" b="1" smtClean="0">
                <a:solidFill>
                  <a:schemeClr val="bg1"/>
                </a:solidFill>
              </a:rPr>
              <a:t>터널을 제공하는 게이트웨이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endParaRPr lang="en-US" altLang="ko-KR" sz="1600" b="1">
              <a:solidFill>
                <a:schemeClr val="bg1"/>
              </a:solidFill>
            </a:endParaRPr>
          </a:p>
          <a:p>
            <a:r>
              <a:rPr lang="ko-KR" altLang="en-US" sz="1600" b="1" smtClean="0">
                <a:solidFill>
                  <a:schemeClr val="bg1"/>
                </a:solidFill>
              </a:rPr>
              <a:t>공인 </a:t>
            </a:r>
            <a:r>
              <a:rPr lang="en-US" altLang="ko-KR" sz="1600" b="1" smtClean="0">
                <a:solidFill>
                  <a:schemeClr val="bg1"/>
                </a:solidFill>
              </a:rPr>
              <a:t>IP</a:t>
            </a:r>
            <a:r>
              <a:rPr lang="ko-KR" altLang="en-US" sz="1600" b="1" smtClean="0">
                <a:solidFill>
                  <a:schemeClr val="bg1"/>
                </a:solidFill>
              </a:rPr>
              <a:t>나 </a:t>
            </a:r>
            <a:r>
              <a:rPr lang="en-US" altLang="ko-KR" sz="1600" b="1" smtClean="0">
                <a:solidFill>
                  <a:schemeClr val="bg1"/>
                </a:solidFill>
              </a:rPr>
              <a:t>IGW</a:t>
            </a:r>
            <a:r>
              <a:rPr lang="ko-KR" altLang="en-US" sz="1600" b="1" smtClean="0">
                <a:solidFill>
                  <a:schemeClr val="bg1"/>
                </a:solidFill>
              </a:rPr>
              <a:t>가 없어도 로컬 네트워크</a:t>
            </a:r>
            <a:r>
              <a:rPr lang="en-US" altLang="ko-KR" sz="1600" b="1" smtClean="0">
                <a:solidFill>
                  <a:schemeClr val="bg1"/>
                </a:solidFill>
              </a:rPr>
              <a:t>(192.168.65.0/24)</a:t>
            </a:r>
            <a:r>
              <a:rPr lang="ko-KR" altLang="en-US" sz="1600" b="1" smtClean="0">
                <a:solidFill>
                  <a:schemeClr val="bg1"/>
                </a:solidFill>
              </a:rPr>
              <a:t>를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ko-KR" altLang="en-US" sz="1600" b="1" smtClean="0">
                <a:solidFill>
                  <a:schemeClr val="bg1"/>
                </a:solidFill>
              </a:rPr>
              <a:t>임시 도메인으로 외부에 노출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6" name="Picture 32" descr="매뉴얼 번역-뭔가 잘못 되 면, 로고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292" y="6739496"/>
            <a:ext cx="1746600" cy="873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직사각형 6"/>
          <p:cNvSpPr/>
          <p:nvPr/>
        </p:nvSpPr>
        <p:spPr>
          <a:xfrm>
            <a:off x="-413648" y="5707003"/>
            <a:ext cx="53259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https://expression-crucial-avoiding-agreements.trycloudflare.com</a:t>
            </a: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=</a:t>
            </a: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http://localhost:80(Haproxy)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</a:rPr>
              <a:t>=</a:t>
            </a:r>
            <a:r>
              <a:rPr lang="en-US" altLang="ko-KR" sz="1600" b="1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 </a:t>
            </a:r>
            <a:r>
              <a:rPr lang="en-US" altLang="ko-KR" sz="1600" b="1">
                <a:solidFill>
                  <a:schemeClr val="bg1"/>
                </a:solidFill>
              </a:rPr>
              <a:t>http://192.168.65.176:9000/myweb/index.html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8" name="Picture 2" descr="Edge computing - Free computer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292" y="5841944"/>
            <a:ext cx="1735646" cy="143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 descr="매뉴얼 번역-뭔가 잘못 되 면, 로고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49" y="3931720"/>
            <a:ext cx="2219627" cy="1109814"/>
          </a:xfrm>
          <a:prstGeom prst="roundRect">
            <a:avLst>
              <a:gd name="adj" fmla="val 8594"/>
            </a:avLst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0517" y="5031687"/>
            <a:ext cx="1056049" cy="1056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828" y="388643"/>
            <a:ext cx="8652447" cy="193627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136188" y="1957583"/>
            <a:ext cx="5574413" cy="1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65966" y="354703"/>
            <a:ext cx="3862675" cy="1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4507716" y="5485878"/>
            <a:ext cx="1469152" cy="2338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091756" y="6236161"/>
            <a:ext cx="1313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외부 사용자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10676170" y="5485878"/>
            <a:ext cx="1469152" cy="2338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5120" y="5918459"/>
            <a:ext cx="3232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</a:rPr>
              <a:t>https://</a:t>
            </a:r>
            <a:r>
              <a:rPr lang="en-US" altLang="ko-KR" sz="1600" b="1" smtClean="0">
                <a:solidFill>
                  <a:schemeClr val="bg1"/>
                </a:solidFill>
              </a:rPr>
              <a:t>expression-crucial-avoiding-</a:t>
            </a: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agreements.trycloudflare.com</a:t>
            </a:r>
            <a:endParaRPr lang="en-US" altLang="ko-KR" sz="1600" b="1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35113" y="6780948"/>
            <a:ext cx="32896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외부 사용자가 실제로 접속하는 건 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MINIO</a:t>
            </a:r>
            <a:r>
              <a:rPr lang="ko-KR" altLang="en-US" sz="1600" b="1" smtClean="0">
                <a:solidFill>
                  <a:schemeClr val="bg1"/>
                </a:solidFill>
              </a:rPr>
              <a:t>가 아닌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Cloudflare Edge </a:t>
            </a:r>
            <a:r>
              <a:rPr lang="ko-KR" altLang="en-US" sz="1600" b="1" smtClean="0">
                <a:solidFill>
                  <a:schemeClr val="bg1"/>
                </a:solidFill>
              </a:rPr>
              <a:t>서버</a:t>
            </a:r>
            <a:endParaRPr lang="en-US" altLang="ko-KR" sz="1600" b="1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49542" y="7625467"/>
            <a:ext cx="3232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</a:rPr>
              <a:t>https://</a:t>
            </a:r>
            <a:r>
              <a:rPr lang="en-US" altLang="ko-KR" sz="1600" b="1" smtClean="0">
                <a:solidFill>
                  <a:schemeClr val="bg1"/>
                </a:solidFill>
              </a:rPr>
              <a:t>expression-crucial-avoiding-</a:t>
            </a: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agreements.trycloudflare.com</a:t>
            </a:r>
            <a:endParaRPr lang="en-US" altLang="ko-KR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 animBg="1"/>
      <p:bldP spid="17" grpId="0" animBg="1"/>
      <p:bldP spid="19" grpId="0"/>
      <p:bldP spid="20" grpId="0" animBg="1"/>
      <p:bldP spid="21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11388" cy="8247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527" y="-17928"/>
            <a:ext cx="3711388" cy="8247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915" y="2703690"/>
            <a:ext cx="6836485" cy="12120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914" y="4105836"/>
            <a:ext cx="6836485" cy="4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70293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2" descr="글로, 인터넷, sphere, web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3" y="212851"/>
            <a:ext cx="1061887" cy="1061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직사각형 6"/>
          <p:cNvSpPr/>
          <p:nvPr/>
        </p:nvSpPr>
        <p:spPr>
          <a:xfrm>
            <a:off x="82683" y="1607934"/>
            <a:ext cx="89015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Haproxy</a:t>
            </a:r>
            <a:r>
              <a:rPr lang="ko-KR" altLang="en-US" sz="1600" b="1" smtClean="0">
                <a:solidFill>
                  <a:schemeClr val="bg1"/>
                </a:solidFill>
              </a:rPr>
              <a:t>를 이용하여 사용자의 요청을 받아 정적 콘텐츠는 </a:t>
            </a:r>
            <a:r>
              <a:rPr lang="en-US" altLang="ko-KR" sz="1600" b="1" smtClean="0">
                <a:solidFill>
                  <a:schemeClr val="bg1"/>
                </a:solidFill>
              </a:rPr>
              <a:t>S3(</a:t>
            </a:r>
            <a:r>
              <a:rPr lang="en-US" altLang="ko-KR" sz="1600" b="1" err="1" smtClean="0">
                <a:solidFill>
                  <a:schemeClr val="bg1"/>
                </a:solidFill>
              </a:rPr>
              <a:t>MinIO</a:t>
            </a:r>
            <a:r>
              <a:rPr lang="en-US" altLang="ko-KR" sz="1600" b="1" smtClean="0">
                <a:solidFill>
                  <a:schemeClr val="bg1"/>
                </a:solidFill>
              </a:rPr>
              <a:t>) </a:t>
            </a:r>
          </a:p>
          <a:p>
            <a:endParaRPr lang="en-US" altLang="ko-KR" sz="1600" b="1">
              <a:solidFill>
                <a:schemeClr val="bg1"/>
              </a:solidFill>
            </a:endParaRPr>
          </a:p>
          <a:p>
            <a:r>
              <a:rPr lang="ko-KR" altLang="en-US" sz="1600" b="1" smtClean="0">
                <a:solidFill>
                  <a:schemeClr val="bg1"/>
                </a:solidFill>
              </a:rPr>
              <a:t>동적 콘텐츠는 </a:t>
            </a:r>
            <a:r>
              <a:rPr lang="en-US" altLang="ko-KR" sz="1600" b="1" smtClean="0">
                <a:solidFill>
                  <a:schemeClr val="bg1"/>
                </a:solidFill>
              </a:rPr>
              <a:t>Local Stack</a:t>
            </a:r>
            <a:r>
              <a:rPr lang="ko-KR" altLang="en-US" sz="1600" b="1" smtClean="0">
                <a:solidFill>
                  <a:schemeClr val="bg1"/>
                </a:solidFill>
              </a:rPr>
              <a:t>으로</a:t>
            </a:r>
            <a:r>
              <a:rPr lang="en-US" altLang="ko-KR" sz="1600" b="1">
                <a:solidFill>
                  <a:schemeClr val="bg1"/>
                </a:solidFill>
              </a:rPr>
              <a:t> </a:t>
            </a:r>
            <a:r>
              <a:rPr lang="ko-KR" altLang="en-US" sz="1600" b="1" smtClean="0">
                <a:solidFill>
                  <a:schemeClr val="bg1"/>
                </a:solidFill>
              </a:rPr>
              <a:t>전달하는 트래픽 분배 </a:t>
            </a:r>
            <a:r>
              <a:rPr lang="en-US" altLang="ko-KR" sz="1600" b="1" smtClean="0">
                <a:solidFill>
                  <a:schemeClr val="bg1"/>
                </a:solidFill>
              </a:rPr>
              <a:t>HUB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8" name="Text 0"/>
          <p:cNvSpPr/>
          <p:nvPr/>
        </p:nvSpPr>
        <p:spPr>
          <a:xfrm>
            <a:off x="2171179" y="212851"/>
            <a:ext cx="4986366" cy="12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4400" b="1" smtClean="0">
                <a:solidFill>
                  <a:schemeClr val="bg1"/>
                </a:solidFill>
              </a:rPr>
              <a:t>WEB Server</a:t>
            </a:r>
          </a:p>
          <a:p>
            <a:r>
              <a:rPr lang="ko-KR" altLang="en-US" b="1" smtClean="0">
                <a:solidFill>
                  <a:schemeClr val="bg1"/>
                </a:solidFill>
              </a:rPr>
              <a:t>정적 웹과 동적 </a:t>
            </a:r>
            <a:r>
              <a:rPr lang="en-US" altLang="ko-KR" b="1" smtClean="0">
                <a:solidFill>
                  <a:schemeClr val="bg1"/>
                </a:solidFill>
              </a:rPr>
              <a:t>API </a:t>
            </a:r>
            <a:r>
              <a:rPr lang="ko-KR" altLang="en-US" b="1" smtClean="0">
                <a:solidFill>
                  <a:schemeClr val="bg1"/>
                </a:solidFill>
              </a:rPr>
              <a:t>트래픽을 분배</a:t>
            </a:r>
          </a:p>
          <a:p>
            <a:endParaRPr lang="en-US" altLang="ko-KR" sz="4400" b="1" smtClean="0">
              <a:solidFill>
                <a:schemeClr val="bg1"/>
              </a:solidFill>
            </a:endParaRPr>
          </a:p>
          <a:p>
            <a:endParaRPr lang="en-US" altLang="ko-KR" sz="4400" b="1">
              <a:solidFill>
                <a:schemeClr val="bg1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418162" y="5481082"/>
            <a:ext cx="1587607" cy="2338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229" y="3045444"/>
            <a:ext cx="2242661" cy="2528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22" descr="글로, 인터넷, sphere, web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293" y="4927409"/>
            <a:ext cx="1061887" cy="1061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Picture 28" descr="MinIO 사용하기 (1/2) | 개발자 Story | SKT Enterpri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32" y="3940147"/>
            <a:ext cx="1076583" cy="976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1" name="Picture 44" descr="AWS Marketplace: LocalStac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395" y="5188002"/>
            <a:ext cx="2881880" cy="58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5" name="직사각형 24"/>
          <p:cNvSpPr/>
          <p:nvPr/>
        </p:nvSpPr>
        <p:spPr>
          <a:xfrm>
            <a:off x="9065247" y="2899483"/>
            <a:ext cx="46582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동</a:t>
            </a:r>
            <a:r>
              <a:rPr lang="ko-KR" altLang="en-US" sz="1600" b="1" smtClean="0">
                <a:solidFill>
                  <a:schemeClr val="bg1"/>
                </a:solidFill>
              </a:rPr>
              <a:t>적 컨텐츠를 담당하는 </a:t>
            </a:r>
            <a:r>
              <a:rPr lang="en-US" altLang="ko-KR" sz="1600" b="1" smtClean="0">
                <a:solidFill>
                  <a:schemeClr val="bg1"/>
                </a:solidFill>
              </a:rPr>
              <a:t>LocalStack</a:t>
            </a:r>
            <a:r>
              <a:rPr lang="ko-KR" altLang="en-US" sz="1600" b="1" smtClean="0">
                <a:solidFill>
                  <a:schemeClr val="bg1"/>
                </a:solidFill>
              </a:rPr>
              <a:t>으로 보내라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http://192.168.65.173:4566/api/create-container</a:t>
            </a:r>
            <a:r>
              <a:rPr lang="ko-KR" altLang="en-US" sz="1600" b="1" smtClean="0">
                <a:solidFill>
                  <a:schemeClr val="bg1"/>
                </a:solidFill>
              </a:rPr>
              <a:t>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036890" y="6092534"/>
            <a:ext cx="2012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Haproxy WEB Server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57" y="4913316"/>
            <a:ext cx="1135533" cy="1135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2" descr="Edge computing - Free computer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94" y="4594119"/>
            <a:ext cx="1735646" cy="143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오른쪽 화살표 27"/>
          <p:cNvSpPr/>
          <p:nvPr/>
        </p:nvSpPr>
        <p:spPr>
          <a:xfrm>
            <a:off x="1592722" y="5456789"/>
            <a:ext cx="1041747" cy="2338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21328" y="6129538"/>
            <a:ext cx="9024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사용자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28716" y="6113143"/>
            <a:ext cx="1902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Cloudflare edge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35161" y="5146175"/>
            <a:ext cx="2353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컨테이너 생성 </a:t>
            </a:r>
            <a:r>
              <a:rPr lang="en-US" altLang="ko-KR" sz="1600" b="1" smtClean="0">
                <a:solidFill>
                  <a:schemeClr val="bg1"/>
                </a:solidFill>
              </a:rPr>
              <a:t>API </a:t>
            </a:r>
            <a:r>
              <a:rPr lang="ko-KR" altLang="en-US" sz="1600" b="1" smtClean="0">
                <a:solidFill>
                  <a:schemeClr val="bg1"/>
                </a:solidFill>
              </a:rPr>
              <a:t>요청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cxnSp>
        <p:nvCxnSpPr>
          <p:cNvPr id="38" name="구부러진 연결선 37"/>
          <p:cNvCxnSpPr>
            <a:endCxn id="21" idx="0"/>
          </p:cNvCxnSpPr>
          <p:nvPr/>
        </p:nvCxnSpPr>
        <p:spPr>
          <a:xfrm>
            <a:off x="11451774" y="3630186"/>
            <a:ext cx="1611561" cy="1557816"/>
          </a:xfrm>
          <a:prstGeom prst="curved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/>
          <p:nvPr/>
        </p:nvCxnSpPr>
        <p:spPr>
          <a:xfrm flipV="1">
            <a:off x="9055141" y="3630186"/>
            <a:ext cx="2396633" cy="1312583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757029" y="6564697"/>
            <a:ext cx="481631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Cloudflare </a:t>
            </a:r>
            <a:r>
              <a:rPr lang="ko-KR" altLang="en-US" sz="1600" b="1" smtClean="0">
                <a:solidFill>
                  <a:schemeClr val="bg1"/>
                </a:solidFill>
              </a:rPr>
              <a:t>임시 도메인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en-US" altLang="ko-KR" sz="1600" b="1" smtClean="0">
                <a:solidFill>
                  <a:schemeClr val="bg1"/>
                </a:solidFill>
              </a:rPr>
              <a:t>http</a:t>
            </a:r>
            <a:r>
              <a:rPr lang="en-US" altLang="ko-KR" sz="1600" b="1">
                <a:solidFill>
                  <a:schemeClr val="bg1"/>
                </a:solidFill>
              </a:rPr>
              <a:t>://localhost:80(Haproxy</a:t>
            </a:r>
            <a:r>
              <a:rPr lang="en-US" altLang="ko-KR" sz="1600" b="1" smtClean="0">
                <a:solidFill>
                  <a:schemeClr val="bg1"/>
                </a:solidFill>
              </a:rPr>
              <a:t>)</a:t>
            </a:r>
            <a:endParaRPr lang="en-US" altLang="ko-KR" sz="16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600" b="1" smtClean="0">
                <a:solidFill>
                  <a:schemeClr val="bg1"/>
                </a:solidFill>
                <a:latin typeface="+mj-ea"/>
                <a:ea typeface="+mj-ea"/>
              </a:rPr>
              <a:t>정적 컨텐츠 </a:t>
            </a:r>
            <a:endParaRPr lang="en-US" altLang="ko-KR" sz="16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600" b="1" smtClean="0">
                <a:solidFill>
                  <a:schemeClr val="bg1"/>
                </a:solidFill>
                <a:latin typeface="+mj-ea"/>
                <a:ea typeface="+mj-ea"/>
              </a:rPr>
              <a:t>http</a:t>
            </a:r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://192.168.65.176:9000/myweb/index.html </a:t>
            </a:r>
            <a:endParaRPr lang="ko-KR" altLang="en-US" sz="1600">
              <a:latin typeface="+mj-ea"/>
              <a:ea typeface="+mj-ea"/>
            </a:endParaRPr>
          </a:p>
        </p:txBody>
      </p:sp>
      <p:pic>
        <p:nvPicPr>
          <p:cNvPr id="58" name="Picture 22" descr="글로, 인터넷, sphere, web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05" y="6537644"/>
            <a:ext cx="1061887" cy="1061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9" name="직사각형 58"/>
          <p:cNvSpPr/>
          <p:nvPr/>
        </p:nvSpPr>
        <p:spPr>
          <a:xfrm>
            <a:off x="868600" y="7693559"/>
            <a:ext cx="2012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Haproxy WEB Server</a:t>
            </a:r>
            <a:endParaRPr lang="ko-KR" altLang="en-US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5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25" grpId="0"/>
      <p:bldP spid="30" grpId="0"/>
      <p:bldP spid="28" grpId="0" animBg="1"/>
      <p:bldP spid="29" grpId="0"/>
      <p:bldP spid="31" grpId="0"/>
      <p:bldP spid="22" grpId="0"/>
      <p:bldP spid="57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8" y="278012"/>
            <a:ext cx="13166585" cy="657473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4223657" y="4212771"/>
            <a:ext cx="7728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481942" y="4561113"/>
            <a:ext cx="22098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996543" y="3316148"/>
            <a:ext cx="4201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https://</a:t>
            </a:r>
            <a:r>
              <a:rPr lang="ko-KR" altLang="en-US" b="1" smtClean="0">
                <a:solidFill>
                  <a:schemeClr val="bg1"/>
                </a:solidFill>
              </a:rPr>
              <a:t>임시도메인</a:t>
            </a:r>
            <a:r>
              <a:rPr lang="en-US" altLang="ko-KR" b="1" smtClean="0">
                <a:solidFill>
                  <a:schemeClr val="bg1"/>
                </a:solidFill>
              </a:rPr>
              <a:t>/</a:t>
            </a:r>
            <a:r>
              <a:rPr lang="en-US" altLang="ko-KR" b="1">
                <a:solidFill>
                  <a:schemeClr val="bg1"/>
                </a:solidFill>
              </a:rPr>
              <a:t>api/create-container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223657" y="4735286"/>
            <a:ext cx="195943" cy="16546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873828" y="6820087"/>
            <a:ext cx="29391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754085" y="5873030"/>
            <a:ext cx="29391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7672" y="7806302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4" descr="AWS Marketplace: Local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2" y="368495"/>
            <a:ext cx="2881880" cy="58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 0"/>
          <p:cNvSpPr/>
          <p:nvPr/>
        </p:nvSpPr>
        <p:spPr>
          <a:xfrm>
            <a:off x="3348337" y="212851"/>
            <a:ext cx="6604960" cy="12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4400" b="1" smtClean="0">
                <a:solidFill>
                  <a:schemeClr val="bg1"/>
                </a:solidFill>
              </a:rPr>
              <a:t>LocalStack</a:t>
            </a:r>
          </a:p>
          <a:p>
            <a:r>
              <a:rPr lang="en-US" altLang="ko-KR" b="1" smtClean="0">
                <a:solidFill>
                  <a:schemeClr val="bg1"/>
                </a:solidFill>
              </a:rPr>
              <a:t>AWS </a:t>
            </a:r>
            <a:r>
              <a:rPr lang="ko-KR" altLang="en-US" b="1" smtClean="0">
                <a:solidFill>
                  <a:schemeClr val="bg1"/>
                </a:solidFill>
              </a:rPr>
              <a:t>클라우드 환경을 로컬에서 재현할 수 있는 가상화 플랫폼 </a:t>
            </a:r>
          </a:p>
        </p:txBody>
      </p:sp>
      <p:pic>
        <p:nvPicPr>
          <p:cNvPr id="12" name="Picture 44" descr="AWS Marketplace: Local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25" y="4190610"/>
            <a:ext cx="4117943" cy="837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Picture 40" descr="AWS CLI Config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25" y="2680898"/>
            <a:ext cx="938006" cy="93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Picture 20" descr="Lambda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204" y="2685069"/>
            <a:ext cx="933836" cy="933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9" name="Picture 36" descr="파일:DynamoDB.png - 위키백과, 우리 모두의 백과사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856" y="4156831"/>
            <a:ext cx="1027471" cy="931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" name="Picture 42" descr="Vector design api icon style | Premium Vec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293" y="2680898"/>
            <a:ext cx="938007" cy="93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7" name="직사각형 26"/>
          <p:cNvSpPr/>
          <p:nvPr/>
        </p:nvSpPr>
        <p:spPr>
          <a:xfrm>
            <a:off x="3625020" y="5823385"/>
            <a:ext cx="46582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동</a:t>
            </a:r>
            <a:r>
              <a:rPr lang="ko-KR" altLang="en-US" sz="1600" b="1" smtClean="0">
                <a:solidFill>
                  <a:schemeClr val="bg1"/>
                </a:solidFill>
              </a:rPr>
              <a:t>적 컨텐츠 요청은 </a:t>
            </a:r>
            <a:r>
              <a:rPr lang="en-US" altLang="ko-KR" sz="1600" b="1" smtClean="0">
                <a:solidFill>
                  <a:schemeClr val="bg1"/>
                </a:solidFill>
              </a:rPr>
              <a:t>LocalStack</a:t>
            </a:r>
            <a:r>
              <a:rPr lang="ko-KR" altLang="en-US" sz="1600" b="1" smtClean="0">
                <a:solidFill>
                  <a:schemeClr val="bg1"/>
                </a:solidFill>
              </a:rPr>
              <a:t>으로 보내라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4220353" y="4574892"/>
            <a:ext cx="847083" cy="1086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2" descr="글로, 인터넷, sphere, web 아이콘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42" y="4190610"/>
            <a:ext cx="863459" cy="863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0" name="직사각형 29"/>
          <p:cNvSpPr/>
          <p:nvPr/>
        </p:nvSpPr>
        <p:spPr>
          <a:xfrm>
            <a:off x="5031073" y="5130354"/>
            <a:ext cx="1636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Haproxy WEB Server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112" y="4160670"/>
            <a:ext cx="923343" cy="92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Picture 2" descr="Edge computing - Free computer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176" y="3882747"/>
            <a:ext cx="1411317" cy="11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오른쪽 화살표 32"/>
          <p:cNvSpPr/>
          <p:nvPr/>
        </p:nvSpPr>
        <p:spPr>
          <a:xfrm>
            <a:off x="1457193" y="4568010"/>
            <a:ext cx="847083" cy="1086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02112" y="5191220"/>
            <a:ext cx="988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사용자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40183" y="5174202"/>
            <a:ext cx="154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Cloudflare edge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6667669" y="4568010"/>
            <a:ext cx="847083" cy="1086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5400000">
            <a:off x="9529755" y="5687877"/>
            <a:ext cx="847083" cy="1086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999924" y="3721580"/>
            <a:ext cx="832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AWS CLI 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537093" y="3714965"/>
            <a:ext cx="794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GW API 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105918" y="3714110"/>
            <a:ext cx="814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Lambda 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170" name="Picture 2" descr="Kubernetes에 컨트리뷰션 하는 아주 자세한 방법을 알려드립니다. - tech.kakao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153" y="6456236"/>
            <a:ext cx="4110948" cy="827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0" name="오른쪽 화살표 39"/>
          <p:cNvSpPr/>
          <p:nvPr/>
        </p:nvSpPr>
        <p:spPr>
          <a:xfrm>
            <a:off x="12357037" y="4580745"/>
            <a:ext cx="847083" cy="1086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3481856" y="5164777"/>
            <a:ext cx="1104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Dynamo DB 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363328" y="7387663"/>
            <a:ext cx="34921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사용자가 설정한 값으로 </a:t>
            </a:r>
            <a:r>
              <a:rPr lang="en-US" altLang="ko-KR" sz="1600" b="1" smtClean="0">
                <a:solidFill>
                  <a:schemeClr val="bg1"/>
                </a:solidFill>
              </a:rPr>
              <a:t>Deploy </a:t>
            </a:r>
            <a:r>
              <a:rPr lang="ko-KR" altLang="en-US" sz="1600" b="1" smtClean="0">
                <a:solidFill>
                  <a:schemeClr val="bg1"/>
                </a:solidFill>
              </a:rPr>
              <a:t>생성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40402" y="5638719"/>
            <a:ext cx="2453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Deploy </a:t>
            </a:r>
            <a:r>
              <a:rPr lang="ko-KR" altLang="en-US" b="1" smtClean="0">
                <a:solidFill>
                  <a:schemeClr val="bg1"/>
                </a:solidFill>
              </a:rPr>
              <a:t>생성 로그 저장 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543224" y="2384994"/>
            <a:ext cx="3094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</a:rPr>
              <a:t>서버를 따로 </a:t>
            </a:r>
            <a:r>
              <a:rPr lang="ko-KR" altLang="en-US" sz="1400" b="1">
                <a:solidFill>
                  <a:schemeClr val="bg1"/>
                </a:solidFill>
              </a:rPr>
              <a:t>띄우지 </a:t>
            </a:r>
            <a:r>
              <a:rPr lang="ko-KR" altLang="en-US" sz="1400" b="1" smtClean="0">
                <a:solidFill>
                  <a:schemeClr val="bg1"/>
                </a:solidFill>
              </a:rPr>
              <a:t>않고도 코드 </a:t>
            </a:r>
            <a:endParaRPr lang="en-US" altLang="ko-KR" sz="1400" b="1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단위로 요청 내용을 실행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41029" y="2002364"/>
            <a:ext cx="3495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</a:rPr>
              <a:t>요청을 </a:t>
            </a:r>
            <a:r>
              <a:rPr lang="ko-KR" altLang="en-US" sz="1400" b="1" smtClean="0">
                <a:solidFill>
                  <a:schemeClr val="bg1"/>
                </a:solidFill>
              </a:rPr>
              <a:t>받고</a:t>
            </a:r>
            <a:r>
              <a:rPr lang="en-US" altLang="ko-KR" sz="1400" b="1" smtClean="0">
                <a:solidFill>
                  <a:schemeClr val="bg1"/>
                </a:solidFill>
              </a:rPr>
              <a:t> </a:t>
            </a:r>
            <a:r>
              <a:rPr lang="ko-KR" altLang="en-US" sz="1400" b="1">
                <a:solidFill>
                  <a:schemeClr val="bg1"/>
                </a:solidFill>
              </a:rPr>
              <a:t>어떤 </a:t>
            </a:r>
            <a:r>
              <a:rPr lang="en-US" altLang="ko-KR" sz="1400" b="1">
                <a:solidFill>
                  <a:schemeClr val="bg1"/>
                </a:solidFill>
              </a:rPr>
              <a:t>Lambda </a:t>
            </a:r>
            <a:r>
              <a:rPr lang="ko-KR" altLang="en-US" sz="1400" b="1">
                <a:solidFill>
                  <a:schemeClr val="bg1"/>
                </a:solidFill>
              </a:rPr>
              <a:t>함수로 전달할지 연결하는 역할</a:t>
            </a:r>
          </a:p>
        </p:txBody>
      </p:sp>
    </p:spTree>
    <p:extLst>
      <p:ext uri="{BB962C8B-B14F-4D97-AF65-F5344CB8AC3E}">
        <p14:creationId xmlns:p14="http://schemas.microsoft.com/office/powerpoint/2010/main" val="96568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0" grpId="0"/>
      <p:bldP spid="33" grpId="0" animBg="1"/>
      <p:bldP spid="34" grpId="0"/>
      <p:bldP spid="35" grpId="0"/>
      <p:bldP spid="36" grpId="0" animBg="1"/>
      <p:bldP spid="37" grpId="0" animBg="1"/>
      <p:bldP spid="4" grpId="0"/>
      <p:bldP spid="38" grpId="0"/>
      <p:bldP spid="39" grpId="0"/>
      <p:bldP spid="40" grpId="0" animBg="1"/>
      <p:bldP spid="41" grpId="0"/>
      <p:bldP spid="42" grpId="0"/>
      <p:bldP spid="3" grpId="0"/>
      <p:bldP spid="5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416449" y="141081"/>
            <a:ext cx="4470032" cy="578675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44" descr="AWS Marketplace: Local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102" y="268114"/>
            <a:ext cx="4117943" cy="837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Picture 42" descr="Vector design api icon style | Premium V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085" y="4727031"/>
            <a:ext cx="949876" cy="949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618" y="6472941"/>
            <a:ext cx="923343" cy="92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5466243" y="7601276"/>
            <a:ext cx="46582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+mj-ea"/>
                <a:ea typeface="+mj-ea"/>
              </a:rPr>
              <a:t>컨테이너를 생성해 주세요 </a:t>
            </a:r>
            <a:endParaRPr lang="en-US" altLang="ko-KR" sz="14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j-ea"/>
                <a:ea typeface="+mj-ea"/>
              </a:rPr>
              <a:t>http://192.168.65.173:4566/api/create-container</a:t>
            </a:r>
            <a:r>
              <a:rPr lang="ko-KR" altLang="en-US" sz="1400" b="1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1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오른쪽 화살표 6"/>
          <p:cNvSpPr/>
          <p:nvPr/>
        </p:nvSpPr>
        <p:spPr>
          <a:xfrm rot="16200000">
            <a:off x="7446372" y="6135717"/>
            <a:ext cx="338956" cy="12934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0" descr="Lambd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085" y="2724416"/>
            <a:ext cx="933836" cy="933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오른쪽 화살표 8"/>
          <p:cNvSpPr/>
          <p:nvPr/>
        </p:nvSpPr>
        <p:spPr>
          <a:xfrm rot="16200000">
            <a:off x="7354033" y="4240254"/>
            <a:ext cx="502953" cy="1086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159542" y="4940359"/>
            <a:ext cx="1750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</a:rPr>
              <a:t>사용자 에게서 </a:t>
            </a:r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b="1" smtClean="0">
                <a:solidFill>
                  <a:schemeClr val="bg1"/>
                </a:solidFill>
              </a:rPr>
              <a:t>api</a:t>
            </a:r>
            <a:r>
              <a:rPr lang="ko-KR" altLang="en-US" sz="1400" b="1" smtClean="0">
                <a:solidFill>
                  <a:schemeClr val="bg1"/>
                </a:solidFill>
              </a:rPr>
              <a:t> 요청이 왔습니다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13" name="Picture 40" descr="AWS CLI Config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04" y="4369798"/>
            <a:ext cx="938006" cy="938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4" name="Picture 2" descr="Zip - Free files and folders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3" y="3138105"/>
            <a:ext cx="690642" cy="69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77093" y="3881469"/>
            <a:ext cx="10534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function.zip </a:t>
            </a:r>
          </a:p>
        </p:txBody>
      </p:sp>
      <p:cxnSp>
        <p:nvCxnSpPr>
          <p:cNvPr id="16" name="구부러진 연결선 15"/>
          <p:cNvCxnSpPr/>
          <p:nvPr/>
        </p:nvCxnSpPr>
        <p:spPr>
          <a:xfrm rot="5400000" flipH="1" flipV="1">
            <a:off x="1540906" y="577073"/>
            <a:ext cx="3674478" cy="3860675"/>
          </a:xfrm>
          <a:prstGeom prst="curved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48223" y="5436550"/>
            <a:ext cx="4736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GW API </a:t>
            </a:r>
            <a:r>
              <a:rPr lang="ko-KR" altLang="en-US" sz="1400" b="1" smtClean="0">
                <a:solidFill>
                  <a:schemeClr val="bg1"/>
                </a:solidFill>
              </a:rPr>
              <a:t>직원은 사용자에게 </a:t>
            </a:r>
            <a:r>
              <a:rPr lang="en-US" altLang="ko-KR" sz="1400" b="1" smtClean="0">
                <a:solidFill>
                  <a:schemeClr val="bg1"/>
                </a:solidFill>
              </a:rPr>
              <a:t>api  </a:t>
            </a:r>
            <a:r>
              <a:rPr lang="ko-KR" altLang="en-US" sz="1400" b="1" smtClean="0">
                <a:solidFill>
                  <a:schemeClr val="bg1"/>
                </a:solidFill>
              </a:rPr>
              <a:t>요청이 올 경우 </a:t>
            </a:r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ko-KR" altLang="en-US" sz="1400" b="1" smtClean="0">
                <a:solidFill>
                  <a:schemeClr val="bg1"/>
                </a:solidFill>
              </a:rPr>
              <a:t>그 요청을 </a:t>
            </a:r>
            <a:r>
              <a:rPr lang="en-US" altLang="ko-KR" sz="1400" b="1" smtClean="0">
                <a:solidFill>
                  <a:schemeClr val="bg1"/>
                </a:solidFill>
              </a:rPr>
              <a:t>Lambda</a:t>
            </a:r>
            <a:r>
              <a:rPr lang="ko-KR" altLang="en-US" sz="1400" b="1" smtClean="0">
                <a:solidFill>
                  <a:schemeClr val="bg1"/>
                </a:solidFill>
              </a:rPr>
              <a:t> 직원에게 전달해 </a:t>
            </a:r>
            <a:endParaRPr lang="en-US" altLang="ko-KR" sz="1400" b="1" smtClean="0">
              <a:solidFill>
                <a:schemeClr val="bg1"/>
              </a:solidFill>
            </a:endParaRPr>
          </a:p>
        </p:txBody>
      </p:sp>
      <p:pic>
        <p:nvPicPr>
          <p:cNvPr id="20" name="Picture 2" descr="Zip - Free files and folders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91" y="1476617"/>
            <a:ext cx="628837" cy="62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Unzip Icons &amp; Symbol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81" y="1161401"/>
            <a:ext cx="655636" cy="6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 rot="16200000">
            <a:off x="7401145" y="2316907"/>
            <a:ext cx="450286" cy="12934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78433" y="1304835"/>
            <a:ext cx="39005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  <a:latin typeface="+mj-ea"/>
                <a:ea typeface="+mj-ea"/>
              </a:rPr>
              <a:t>사용자에게 </a:t>
            </a:r>
            <a:r>
              <a:rPr lang="en-US" altLang="ko-KR" sz="1400" b="1" smtClean="0">
                <a:solidFill>
                  <a:schemeClr val="bg1"/>
                </a:solidFill>
                <a:latin typeface="+mj-ea"/>
                <a:ea typeface="+mj-ea"/>
              </a:rPr>
              <a:t>api </a:t>
            </a:r>
            <a:r>
              <a:rPr lang="ko-KR" altLang="en-US" sz="1400" b="1" smtClean="0">
                <a:solidFill>
                  <a:schemeClr val="bg1"/>
                </a:solidFill>
                <a:latin typeface="+mj-ea"/>
                <a:ea typeface="+mj-ea"/>
              </a:rPr>
              <a:t>요청이 오면</a:t>
            </a:r>
            <a:endParaRPr lang="en-US" altLang="ko-KR" sz="14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400" b="1" smtClean="0">
                <a:solidFill>
                  <a:schemeClr val="bg1"/>
                </a:solidFill>
                <a:latin typeface="+mj-ea"/>
                <a:ea typeface="+mj-ea"/>
              </a:rPr>
              <a:t>kubenetes </a:t>
            </a:r>
            <a:r>
              <a:rPr lang="ko-KR" altLang="en-US" sz="1400" b="1" smtClean="0">
                <a:solidFill>
                  <a:schemeClr val="bg1"/>
                </a:solidFill>
                <a:latin typeface="+mj-ea"/>
                <a:ea typeface="+mj-ea"/>
              </a:rPr>
              <a:t>서버에 </a:t>
            </a:r>
            <a:r>
              <a:rPr lang="en-US" altLang="ko-KR" sz="1400" b="1" smtClean="0">
                <a:solidFill>
                  <a:schemeClr val="bg1"/>
                </a:solidFill>
                <a:latin typeface="+mj-ea"/>
                <a:ea typeface="+mj-ea"/>
              </a:rPr>
              <a:t>deploy </a:t>
            </a:r>
            <a:r>
              <a:rPr lang="ko-KR" altLang="en-US" sz="1400" b="1" smtClean="0">
                <a:solidFill>
                  <a:schemeClr val="bg1"/>
                </a:solidFill>
                <a:latin typeface="+mj-ea"/>
                <a:ea typeface="+mj-ea"/>
              </a:rPr>
              <a:t>를 생성하고 </a:t>
            </a:r>
            <a:endParaRPr lang="en-US" altLang="ko-KR" sz="14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400" b="1" smtClean="0">
                <a:solidFill>
                  <a:schemeClr val="bg1"/>
                </a:solidFill>
                <a:latin typeface="+mj-ea"/>
                <a:ea typeface="+mj-ea"/>
              </a:rPr>
              <a:t>Dynamo DB </a:t>
            </a:r>
            <a:r>
              <a:rPr lang="ko-KR" altLang="en-US" sz="1400" b="1" smtClean="0">
                <a:solidFill>
                  <a:schemeClr val="bg1"/>
                </a:solidFill>
                <a:latin typeface="+mj-ea"/>
                <a:ea typeface="+mj-ea"/>
              </a:rPr>
              <a:t>서버에 생성 로그를 저장하세요 </a:t>
            </a:r>
            <a:endParaRPr lang="en-US" altLang="ko-KR" sz="1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4" name="Picture 26" descr="kubernetes, 로고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876" y="1325031"/>
            <a:ext cx="1560846" cy="780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5" name="Picture 36" descr="파일:DynamoDB.png - 위키백과, 우리 모두의 백과사전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834" y="4689925"/>
            <a:ext cx="1101498" cy="998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27" name="구부러진 연결선 26"/>
          <p:cNvCxnSpPr>
            <a:stCxn id="8" idx="3"/>
            <a:endCxn id="24" idx="1"/>
          </p:cNvCxnSpPr>
          <p:nvPr/>
        </p:nvCxnSpPr>
        <p:spPr>
          <a:xfrm flipV="1">
            <a:off x="8071921" y="1715243"/>
            <a:ext cx="4302955" cy="1476091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stCxn id="8" idx="3"/>
            <a:endCxn id="25" idx="1"/>
          </p:cNvCxnSpPr>
          <p:nvPr/>
        </p:nvCxnSpPr>
        <p:spPr>
          <a:xfrm>
            <a:off x="8071921" y="3191334"/>
            <a:ext cx="4334913" cy="1997638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0" descr="Lambd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972" y="4364805"/>
            <a:ext cx="514360" cy="514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2" name="Picture 42" descr="Vector design api icon style | Premium V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36" y="4387675"/>
            <a:ext cx="514360" cy="514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직사각형 9"/>
          <p:cNvSpPr/>
          <p:nvPr/>
        </p:nvSpPr>
        <p:spPr>
          <a:xfrm>
            <a:off x="132641" y="5426409"/>
            <a:ext cx="4035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직원은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GW API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직원에게 요청 알림을 받으면 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function.zip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문서에 적힌대로 움직여</a:t>
            </a:r>
            <a:endParaRPr lang="en-US" altLang="ko-KR" sz="14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0" descr="Lambd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53" y="2910097"/>
            <a:ext cx="514360" cy="514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1" name="Picture 42" descr="Vector design api icon style | Premium V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41" y="3614148"/>
            <a:ext cx="514360" cy="514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직사각형 31"/>
          <p:cNvSpPr/>
          <p:nvPr/>
        </p:nvSpPr>
        <p:spPr>
          <a:xfrm>
            <a:off x="12601012" y="2179744"/>
            <a:ext cx="1108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Deploy </a:t>
            </a:r>
            <a:r>
              <a:rPr lang="ko-KR" altLang="en-US" sz="1400" b="1" smtClean="0">
                <a:solidFill>
                  <a:schemeClr val="bg1"/>
                </a:solidFill>
              </a:rPr>
              <a:t>생성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068929" y="5795740"/>
            <a:ext cx="1866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mtClean="0">
                <a:solidFill>
                  <a:schemeClr val="bg1"/>
                </a:solidFill>
              </a:rPr>
              <a:t>Deploy </a:t>
            </a:r>
            <a:r>
              <a:rPr lang="ko-KR" altLang="en-US" sz="1400" b="1" smtClean="0">
                <a:solidFill>
                  <a:schemeClr val="bg1"/>
                </a:solidFill>
              </a:rPr>
              <a:t>생성로그 저장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03907" y="2034164"/>
            <a:ext cx="1123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</a:rPr>
              <a:t>function.zip</a:t>
            </a:r>
            <a:r>
              <a:rPr lang="en-US" altLang="ko-KR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71921" y="2971498"/>
            <a:ext cx="1922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Function.zip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에 들어있는 내용이 필요해</a:t>
            </a:r>
            <a:endParaRPr lang="en-US" altLang="ko-KR" sz="14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0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 4.69136E-6 L 0.01791 -0.18152 C 0.02583 -0.26216 0.09223 -0.34472 0.13792 -0.33025 L 0.24024 -0.29862 " pathEditMode="relative" rAng="16800000" ptsTypes="AAAA"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2" y="-1493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1 4.07407E-6 L 0.0179 -0.18152 C 0.02582 -0.26216 0.09223 -0.34472 0.13791 -0.33025 L 0.24023 -0.29862 " pathEditMode="relative" rAng="16800000" ptsTypes="AAAA">
                                      <p:cBhvr>
                                        <p:cTn id="6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2" y="-1493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1 2.03704E-6 L 0.0179 -0.18152 C 0.02582 -0.26235 0.09223 -0.34472 0.13791 -0.33025 L 0.24023 -0.29861 " pathEditMode="relative" rAng="16800000" ptsTypes="AAAA">
                                      <p:cBhvr>
                                        <p:cTn id="6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2" y="-1493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1 3.88889E-6 L 0.01791 -0.18152 C 0.02583 -0.26235 0.09223 -0.34472 0.13792 -0.33025 L 0.24024 -0.29861 " pathEditMode="relative" rAng="16800000" ptsTypes="AAAA">
                                      <p:cBhvr>
                                        <p:cTn id="6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2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1" grpId="0"/>
      <p:bldP spid="15" grpId="0"/>
      <p:bldP spid="15" grpId="1"/>
      <p:bldP spid="15" grpId="2"/>
      <p:bldP spid="19" grpId="0"/>
      <p:bldP spid="19" grpId="1"/>
      <p:bldP spid="22" grpId="0" animBg="1"/>
      <p:bldP spid="23" grpId="0"/>
      <p:bldP spid="10" grpId="0"/>
      <p:bldP spid="10" grpId="1"/>
      <p:bldP spid="32" grpId="0"/>
      <p:bldP spid="33" grpId="0"/>
      <p:bldP spid="12" grpId="0"/>
      <p:bldP spid="17" grpId="0"/>
      <p:bldP spid="1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Zip - Free files and folders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3" y="204436"/>
            <a:ext cx="1004254" cy="10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4809" y="1208690"/>
            <a:ext cx="10534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function.zip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92449" y="2154029"/>
            <a:ext cx="48662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body = _parse_event(event)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image  = body.get("image")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cpu    = body.get("cpu")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memory = body.get("memory")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ns     = body.get("namespace", "default")</a:t>
            </a:r>
          </a:p>
          <a:p>
            <a:endParaRPr lang="ko-KR" altLang="en-US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if not all([image, cpu, memory]):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return _resp(400, {"error": "Missing required fields (image/cpu/memory)"})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427054" y="10593"/>
            <a:ext cx="73152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from kubernetes import client, config</a:t>
            </a:r>
          </a:p>
          <a:p>
            <a:endParaRPr lang="ko-KR" altLang="en-US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config.load_kube_config(config_file=os.path.join(os.path.dirname(__file__), "kubeconfig.yaml"))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apps_v1 = client.AppsV1Api()</a:t>
            </a:r>
          </a:p>
          <a:p>
            <a:endParaRPr lang="ko-KR" altLang="en-US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name = f"user-{int(time.time())}"  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container = client.V1Container(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name="main",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image=image,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resources=client.V1ResourceRequirements(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    requests={"cpu": cpu, "memory": memory},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    limits={"cpu": cpu, "memory": memory},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),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deploy = client.V1Deployment(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api_version="apps/v1",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kind="Deployment",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metadata=client.V1ObjectMeta(name=name),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spec=client.V1DeploymentSpec(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    replicas=1,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    selector=client.V1LabelSelector(match_labels={"app": name}),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    template=client.V1PodTemplateSpec(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        metadata=client.V1ObjectMeta(labels={"app": name}),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        spec=client.V1PodSpec(containers=[container]),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    ),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),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created = apps_v1.create_namespaced_deployment(namespace=ns, body=deploy)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2449" y="4184710"/>
            <a:ext cx="60383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import boto3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ddb = boto3.resource("dynamodb", endpoint_url=os.getenv("DDB_ENDPOINT"))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table = ddb.Table(os.getenv("TABLE_NAME", "WebSubmissions"))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table.put_item(Item={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"pk": created.metadata.name, </a:t>
            </a:r>
            <a:r>
              <a:rPr lang="ko-KR" altLang="en-US" sz="1400" smtClean="0">
                <a:solidFill>
                  <a:schemeClr val="bg1"/>
                </a:solidFill>
              </a:rPr>
              <a:t>"</a:t>
            </a:r>
            <a:r>
              <a:rPr lang="ko-KR" altLang="en-US" sz="1400">
                <a:solidFill>
                  <a:schemeClr val="bg1"/>
                </a:solidFill>
              </a:rPr>
              <a:t>ts": int(time.time()),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"namespace": ns, "image": image, "cpu": cpu, "memory": memory,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  "status": "CREATED", "message": "Deployment created",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})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56319" y="55763"/>
            <a:ext cx="5181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aws --endpoint-url=http://192.168.65.173:4566 \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lambda create-function \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--function-name createContainerFn \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--runtime python3.9 \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--handler app.handler \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--zip-file fileb://function.zip \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  --role arn:aws:iam::000000000000:role/lambda-role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15" y="6753369"/>
            <a:ext cx="14357583" cy="1465861"/>
          </a:xfrm>
          <a:prstGeom prst="rect">
            <a:avLst/>
          </a:prstGeom>
        </p:spPr>
      </p:pic>
      <p:pic>
        <p:nvPicPr>
          <p:cNvPr id="10" name="Picture 42" descr="Vector design api icon style | Premium V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5" y="5729181"/>
            <a:ext cx="897528" cy="897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3" name="직사각형 12"/>
          <p:cNvSpPr/>
          <p:nvPr/>
        </p:nvSpPr>
        <p:spPr>
          <a:xfrm>
            <a:off x="1172900" y="184738"/>
            <a:ext cx="20652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a</a:t>
            </a:r>
            <a:r>
              <a:rPr lang="en-US" altLang="ko-KR" sz="1400" smtClean="0">
                <a:solidFill>
                  <a:schemeClr val="bg1"/>
                </a:solidFill>
              </a:rPr>
              <a:t>pp.py 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k</a:t>
            </a:r>
            <a:r>
              <a:rPr lang="en-US" altLang="ko-KR" sz="1400" smtClean="0">
                <a:solidFill>
                  <a:schemeClr val="bg1"/>
                </a:solidFill>
              </a:rPr>
              <a:t>ubeconfig.yaml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r</a:t>
            </a:r>
            <a:r>
              <a:rPr lang="en-US" altLang="ko-KR" sz="1400" smtClean="0">
                <a:solidFill>
                  <a:schemeClr val="bg1"/>
                </a:solidFill>
              </a:rPr>
              <a:t>equirements.txt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5162" y="308208"/>
            <a:ext cx="3165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  <a:endParaRPr lang="ko-KR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5162" y="1324858"/>
            <a:ext cx="807355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구축 목적</a:t>
            </a: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AWS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환경을 로컬에서 최대한 비슷하게 </a:t>
            </a:r>
            <a:r>
              <a:rPr lang="ko-KR" altLang="en-US" b="1">
                <a:solidFill>
                  <a:schemeClr val="bg1"/>
                </a:solidFill>
                <a:latin typeface="+mj-ea"/>
                <a:ea typeface="+mj-ea"/>
              </a:rPr>
              <a:t>구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현하여 </a:t>
            </a:r>
            <a:r>
              <a:rPr lang="ko-KR" altLang="en-US" b="1" err="1" smtClean="0">
                <a:solidFill>
                  <a:schemeClr val="bg1"/>
                </a:solidFill>
                <a:latin typeface="+mj-ea"/>
                <a:ea typeface="+mj-ea"/>
              </a:rPr>
              <a:t>클라우드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서비스 </a:t>
            </a: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테스트를 비용 부담 없이 수행할 수 있는 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3 Tier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인프라를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구축했습니다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서비스 내용 </a:t>
            </a: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특정 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OS 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Image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를 선택 후 리소스를 선택해 인스턴스를 생성하는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클라우드 </a:t>
            </a: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시스템에 영감을 받아 사용자에게 받은 입력 값을 토대로 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Kubernetes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에서 </a:t>
            </a: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Deploy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를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생성하는 시스템을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구축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했습니다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또한 </a:t>
            </a:r>
            <a:r>
              <a:rPr lang="en-US" altLang="ko-KR" b="1">
                <a:solidFill>
                  <a:schemeClr val="bg1"/>
                </a:solidFill>
              </a:rPr>
              <a:t>Cloudflare Tunnel</a:t>
            </a:r>
            <a:r>
              <a:rPr lang="ko-KR" altLang="en-US" b="1">
                <a:solidFill>
                  <a:schemeClr val="bg1"/>
                </a:solidFill>
              </a:rPr>
              <a:t>을 통해 외부 네트워크 환경에서도 접속이 가능하며</a:t>
            </a:r>
            <a:r>
              <a:rPr lang="en-US" altLang="ko-KR" b="1">
                <a:solidFill>
                  <a:schemeClr val="bg1"/>
                </a:solidFill>
              </a:rPr>
              <a:t>,</a:t>
            </a:r>
            <a:r>
              <a:rPr lang="en-US" altLang="ko-KR" b="1">
                <a:solidFill>
                  <a:schemeClr val="bg1"/>
                </a:solidFill>
              </a:rPr>
              <a:t/>
            </a:r>
            <a:br>
              <a:rPr lang="en-US" altLang="ko-KR" b="1">
                <a:solidFill>
                  <a:schemeClr val="bg1"/>
                </a:solidFill>
              </a:rPr>
            </a:br>
            <a:r>
              <a:rPr lang="ko-KR" altLang="en-US" b="1" smtClean="0">
                <a:solidFill>
                  <a:schemeClr val="bg1"/>
                </a:solidFill>
              </a:rPr>
              <a:t>접속한 사용자는 제공된 </a:t>
            </a:r>
            <a:r>
              <a:rPr lang="en-US" altLang="ko-KR" b="1" smtClean="0">
                <a:solidFill>
                  <a:schemeClr val="bg1"/>
                </a:solidFill>
              </a:rPr>
              <a:t>3</a:t>
            </a:r>
            <a:r>
              <a:rPr lang="ko-KR" altLang="en-US" b="1" smtClean="0">
                <a:solidFill>
                  <a:schemeClr val="bg1"/>
                </a:solidFill>
              </a:rPr>
              <a:t>개 이미지 </a:t>
            </a:r>
            <a:r>
              <a:rPr lang="ko-KR" altLang="en-US" b="1">
                <a:solidFill>
                  <a:schemeClr val="bg1"/>
                </a:solidFill>
              </a:rPr>
              <a:t>중 하나를 선택하고 리소스를 지정한 </a:t>
            </a:r>
            <a:r>
              <a:rPr lang="ko-KR" altLang="en-US" b="1">
                <a:solidFill>
                  <a:schemeClr val="bg1"/>
                </a:solidFill>
              </a:rPr>
              <a:t>뒤 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생성 </a:t>
            </a:r>
            <a:r>
              <a:rPr lang="ko-KR" altLang="en-US" b="1">
                <a:solidFill>
                  <a:schemeClr val="bg1"/>
                </a:solidFill>
              </a:rPr>
              <a:t>요청을 </a:t>
            </a:r>
            <a:r>
              <a:rPr lang="ko-KR" altLang="en-US" b="1" smtClean="0">
                <a:solidFill>
                  <a:schemeClr val="bg1"/>
                </a:solidFill>
              </a:rPr>
              <a:t>보내면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b="1">
                <a:solidFill>
                  <a:schemeClr val="bg1"/>
                </a:solidFill>
              </a:rPr>
              <a:t/>
            </a:r>
            <a:br>
              <a:rPr lang="en-US" altLang="ko-KR" b="1">
                <a:solidFill>
                  <a:schemeClr val="bg1"/>
                </a:solidFill>
              </a:rPr>
            </a:br>
            <a:r>
              <a:rPr lang="ko-KR" altLang="en-US" b="1">
                <a:solidFill>
                  <a:schemeClr val="bg1"/>
                </a:solidFill>
              </a:rPr>
              <a:t>그 요청이 </a:t>
            </a:r>
            <a:r>
              <a:rPr lang="ko-KR" altLang="en-US" b="1">
                <a:solidFill>
                  <a:schemeClr val="bg1"/>
                </a:solidFill>
              </a:rPr>
              <a:t>내부적으로 </a:t>
            </a:r>
            <a:r>
              <a:rPr lang="en-US" altLang="ko-KR" b="1" smtClean="0">
                <a:solidFill>
                  <a:schemeClr val="bg1"/>
                </a:solidFill>
              </a:rPr>
              <a:t>Deploy </a:t>
            </a:r>
            <a:r>
              <a:rPr lang="ko-KR" altLang="en-US" b="1">
                <a:solidFill>
                  <a:schemeClr val="bg1"/>
                </a:solidFill>
              </a:rPr>
              <a:t>생성으로 </a:t>
            </a:r>
            <a:r>
              <a:rPr lang="ko-KR" altLang="en-US" b="1" smtClean="0">
                <a:solidFill>
                  <a:schemeClr val="bg1"/>
                </a:solidFill>
              </a:rPr>
              <a:t>이어지는 자동화된 </a:t>
            </a:r>
            <a:r>
              <a:rPr lang="ko-KR" altLang="en-US" b="1">
                <a:solidFill>
                  <a:schemeClr val="bg1"/>
                </a:solidFill>
              </a:rPr>
              <a:t>클라우드 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인스턴스 </a:t>
            </a:r>
            <a:r>
              <a:rPr lang="ko-KR" altLang="en-US" b="1">
                <a:solidFill>
                  <a:schemeClr val="bg1"/>
                </a:solidFill>
              </a:rPr>
              <a:t>생성 </a:t>
            </a:r>
            <a:r>
              <a:rPr lang="ko-KR" altLang="en-US" b="1" smtClean="0">
                <a:solidFill>
                  <a:schemeClr val="bg1"/>
                </a:solidFill>
              </a:rPr>
              <a:t>서비스 입니다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50317" y="1324858"/>
            <a:ext cx="73152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사용 기술 </a:t>
            </a: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 b="1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VMware 17.5 Pro (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로컬에서 사용할 가상화 플랫폼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Local Stack (AWS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서비스 에뮬레이터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 ㄴ 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Lambda</a:t>
            </a:r>
          </a:p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 ㄴ 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Gateway API </a:t>
            </a:r>
          </a:p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 ㄴ 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IAM </a:t>
            </a:r>
          </a:p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 ㄴ 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SQS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AWS Cli (</a:t>
            </a:r>
            <a:r>
              <a:rPr lang="en-US" altLang="ko-KR" b="1">
                <a:solidFill>
                  <a:schemeClr val="bg1"/>
                </a:solidFill>
              </a:rPr>
              <a:t>AWS </a:t>
            </a:r>
            <a:r>
              <a:rPr lang="ko-KR" altLang="en-US" b="1">
                <a:solidFill>
                  <a:schemeClr val="bg1"/>
                </a:solidFill>
              </a:rPr>
              <a:t>서비스 프로비저닝 및 </a:t>
            </a:r>
            <a:r>
              <a:rPr lang="ko-KR" altLang="en-US" b="1" smtClean="0">
                <a:solidFill>
                  <a:schemeClr val="bg1"/>
                </a:solidFill>
              </a:rPr>
              <a:t>관리</a:t>
            </a:r>
            <a:r>
              <a:rPr lang="en-US" altLang="ko-KR" b="1" smtClean="0">
                <a:solidFill>
                  <a:schemeClr val="bg1"/>
                </a:solidFill>
              </a:rPr>
              <a:t>)</a:t>
            </a: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MINIO </a:t>
            </a:r>
            <a:r>
              <a:rPr lang="en-US" altLang="ko-KR" b="1">
                <a:solidFill>
                  <a:schemeClr val="bg1"/>
                </a:solidFill>
                <a:latin typeface="+mj-ea"/>
                <a:ea typeface="+mj-ea"/>
              </a:rPr>
              <a:t>(Local Stack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과 호환되는 객체 스토리지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Docker (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컨테이너 오케스트레이션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Kubernetes (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컨테이너 오케스트레이션 플랫폼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err="1" smtClean="0">
                <a:solidFill>
                  <a:schemeClr val="bg1"/>
                </a:solidFill>
                <a:latin typeface="+mj-ea"/>
                <a:ea typeface="+mj-ea"/>
              </a:rPr>
              <a:t>HAProxy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+ Cloudflare Tunnel (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네트워킹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Dynamo DB (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로그 적재용 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DB)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err="1" smtClean="0">
                <a:solidFill>
                  <a:schemeClr val="bg1"/>
                </a:solidFill>
                <a:latin typeface="+mj-ea"/>
                <a:ea typeface="+mj-ea"/>
              </a:rPr>
              <a:t>Veeam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 (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백업 및 복구 솔루션</a:t>
            </a:r>
            <a:r>
              <a:rPr lang="en-US" altLang="ko-KR" b="1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en-US" altLang="ko-KR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878" y="0"/>
            <a:ext cx="6513522" cy="69646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5" y="2592326"/>
            <a:ext cx="6868563" cy="30795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23393" y="4126837"/>
            <a:ext cx="4786674" cy="33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4" descr="AWS Marketplace: LocalSta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5" y="210207"/>
            <a:ext cx="4117943" cy="837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0904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ir Amemi || Personal Portfol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35" y="5694733"/>
            <a:ext cx="1182594" cy="1159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822620" y="7781387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2171178" y="212851"/>
            <a:ext cx="6813095" cy="12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4400" b="1" smtClean="0">
                <a:solidFill>
                  <a:schemeClr val="bg1"/>
                </a:solidFill>
              </a:rPr>
              <a:t>Dynamo DB</a:t>
            </a:r>
            <a:endParaRPr lang="en-US" altLang="ko-KR" sz="4400" b="1" smtClean="0">
              <a:solidFill>
                <a:schemeClr val="bg1"/>
              </a:solidFill>
            </a:endParaRPr>
          </a:p>
          <a:p>
            <a:r>
              <a:rPr lang="en-US" altLang="ko-KR" b="1" smtClean="0">
                <a:solidFill>
                  <a:schemeClr val="bg1"/>
                </a:solidFill>
              </a:rPr>
              <a:t>HTTP </a:t>
            </a:r>
            <a:r>
              <a:rPr lang="ko-KR" altLang="en-US" b="1">
                <a:solidFill>
                  <a:schemeClr val="bg1"/>
                </a:solidFill>
              </a:rPr>
              <a:t>기반으로 실시간 요청을 </a:t>
            </a:r>
            <a:r>
              <a:rPr lang="en-US" altLang="ko-KR" b="1">
                <a:solidFill>
                  <a:schemeClr val="bg1"/>
                </a:solidFill>
              </a:rPr>
              <a:t>DynamoDB</a:t>
            </a:r>
            <a:r>
              <a:rPr lang="ko-KR" altLang="en-US" b="1">
                <a:solidFill>
                  <a:schemeClr val="bg1"/>
                </a:solidFill>
              </a:rPr>
              <a:t>에 저장하는 구조</a:t>
            </a:r>
            <a:endParaRPr lang="en-US" altLang="ko-KR" sz="4400" b="1" smtClean="0">
              <a:solidFill>
                <a:schemeClr val="bg1"/>
              </a:solidFill>
            </a:endParaRPr>
          </a:p>
          <a:p>
            <a:endParaRPr lang="en-US" altLang="ko-KR" sz="4400" b="1">
              <a:solidFill>
                <a:schemeClr val="bg1"/>
              </a:solidFill>
            </a:endParaRPr>
          </a:p>
        </p:txBody>
      </p:sp>
      <p:pic>
        <p:nvPicPr>
          <p:cNvPr id="5" name="Picture 36" descr="파일:DynamoDB.png - 위키백과, 우리 모두의 백과사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59" y="212851"/>
            <a:ext cx="1215804" cy="110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" name="Picture 2" descr="Simple User Icon transparent PNG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196" y="2846117"/>
            <a:ext cx="1413057" cy="141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Picture 36" descr="파일:DynamoDB.png - 위키백과, 우리 모두의 백과사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33" y="2846117"/>
            <a:ext cx="1559453" cy="1413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Picture 20" descr="Lambd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05" y="2930931"/>
            <a:ext cx="1418218" cy="1418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오른쪽 화살표 11"/>
          <p:cNvSpPr/>
          <p:nvPr/>
        </p:nvSpPr>
        <p:spPr>
          <a:xfrm>
            <a:off x="3316389" y="3455369"/>
            <a:ext cx="1275878" cy="19455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7955452" y="3424593"/>
            <a:ext cx="1275878" cy="19455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File:Python-logo-notext.svg - Wikimedia Comm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86" y="5694733"/>
            <a:ext cx="1056051" cy="1159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 - 무료 상호 작용개 아이콘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88" y="5694733"/>
            <a:ext cx="1159683" cy="1159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위로 구부러진 화살표 15"/>
          <p:cNvSpPr/>
          <p:nvPr/>
        </p:nvSpPr>
        <p:spPr>
          <a:xfrm>
            <a:off x="1652932" y="7242717"/>
            <a:ext cx="2047913" cy="737726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위로 구부러진 화살표 22"/>
          <p:cNvSpPr/>
          <p:nvPr/>
        </p:nvSpPr>
        <p:spPr>
          <a:xfrm>
            <a:off x="4393893" y="7282878"/>
            <a:ext cx="2047913" cy="737726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09957" y="4435768"/>
            <a:ext cx="160429" cy="307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59205" y="5068497"/>
            <a:ext cx="4312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</a:rPr>
              <a:t>boto3</a:t>
            </a:r>
            <a:r>
              <a:rPr lang="ko-KR" altLang="en-US" sz="1600" b="1">
                <a:solidFill>
                  <a:schemeClr val="bg1"/>
                </a:solidFill>
              </a:rPr>
              <a:t>는 </a:t>
            </a:r>
            <a:r>
              <a:rPr lang="en-US" altLang="ko-KR" sz="1600" b="1">
                <a:solidFill>
                  <a:schemeClr val="bg1"/>
                </a:solidFill>
              </a:rPr>
              <a:t>Python </a:t>
            </a:r>
            <a:r>
              <a:rPr lang="ko-KR" altLang="en-US" sz="1600" b="1">
                <a:solidFill>
                  <a:schemeClr val="bg1"/>
                </a:solidFill>
              </a:rPr>
              <a:t>코드를 </a:t>
            </a:r>
            <a:r>
              <a:rPr lang="en-US" altLang="ko-KR" sz="1600" b="1">
                <a:solidFill>
                  <a:schemeClr val="bg1"/>
                </a:solidFill>
              </a:rPr>
              <a:t>HTTP </a:t>
            </a:r>
            <a:r>
              <a:rPr lang="ko-KR" altLang="en-US" sz="1600" b="1">
                <a:solidFill>
                  <a:schemeClr val="bg1"/>
                </a:solidFill>
              </a:rPr>
              <a:t>요청으로 </a:t>
            </a:r>
            <a:r>
              <a:rPr lang="ko-KR" altLang="en-US" sz="1600" b="1" smtClean="0">
                <a:solidFill>
                  <a:schemeClr val="bg1"/>
                </a:solidFill>
              </a:rPr>
              <a:t>변환해</a:t>
            </a:r>
            <a:r>
              <a:rPr lang="en-US" altLang="ko-KR" sz="1600" b="1" smtClean="0">
                <a:solidFill>
                  <a:schemeClr val="bg1"/>
                </a:solidFill>
              </a:rPr>
              <a:t>DynamoDB </a:t>
            </a:r>
            <a:r>
              <a:rPr lang="en-US" altLang="ko-KR" sz="1600" b="1">
                <a:solidFill>
                  <a:schemeClr val="bg1"/>
                </a:solidFill>
              </a:rPr>
              <a:t>API</a:t>
            </a:r>
            <a:r>
              <a:rPr lang="ko-KR" altLang="en-US" sz="1600" b="1">
                <a:solidFill>
                  <a:schemeClr val="bg1"/>
                </a:solidFill>
              </a:rPr>
              <a:t>에 </a:t>
            </a:r>
            <a:r>
              <a:rPr lang="ko-KR" altLang="en-US" sz="1600" b="1" smtClean="0">
                <a:solidFill>
                  <a:schemeClr val="bg1"/>
                </a:solidFill>
              </a:rPr>
              <a:t>전달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93072" y="1913963"/>
            <a:ext cx="4691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http</a:t>
            </a:r>
            <a:r>
              <a:rPr lang="ko-KR" altLang="en-US" sz="1600" b="1">
                <a:solidFill>
                  <a:schemeClr val="bg1"/>
                </a:solidFill>
              </a:rPr>
              <a:t>://</a:t>
            </a:r>
            <a:r>
              <a:rPr lang="ko-KR" altLang="en-US" sz="1600" b="1" smtClean="0">
                <a:solidFill>
                  <a:schemeClr val="bg1"/>
                </a:solidFill>
              </a:rPr>
              <a:t>192.168.65.178:8001/tables/WebSubmissions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293072" y="2252517"/>
            <a:ext cx="5162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Key – Value </a:t>
            </a:r>
            <a:r>
              <a:rPr lang="ko-KR" altLang="en-US" sz="1600" b="1" smtClean="0">
                <a:solidFill>
                  <a:schemeClr val="bg1"/>
                </a:solidFill>
              </a:rPr>
              <a:t>방식으로 </a:t>
            </a:r>
            <a:r>
              <a:rPr lang="en-US" altLang="ko-KR" sz="1600" b="1" smtClean="0">
                <a:solidFill>
                  <a:schemeClr val="bg1"/>
                </a:solidFill>
              </a:rPr>
              <a:t>Dynamo DB</a:t>
            </a:r>
            <a:r>
              <a:rPr lang="ko-KR" altLang="en-US" sz="1600" b="1" smtClean="0">
                <a:solidFill>
                  <a:schemeClr val="bg1"/>
                </a:solidFill>
              </a:rPr>
              <a:t>에 저장 된 데이터 확인 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pic>
        <p:nvPicPr>
          <p:cNvPr id="31" name="Picture 8" descr="상자 - 무료 배송 및 배송개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88" y="4944634"/>
            <a:ext cx="989637" cy="989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직사각형 31"/>
          <p:cNvSpPr/>
          <p:nvPr/>
        </p:nvSpPr>
        <p:spPr>
          <a:xfrm>
            <a:off x="8146415" y="6045025"/>
            <a:ext cx="20938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</a:rPr>
              <a:t>Key → </a:t>
            </a:r>
            <a:r>
              <a:rPr lang="ko-KR" altLang="en-US" sz="1600" b="1">
                <a:solidFill>
                  <a:schemeClr val="bg1"/>
                </a:solidFill>
              </a:rPr>
              <a:t>식별자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(</a:t>
            </a:r>
            <a:r>
              <a:rPr lang="ko-KR" altLang="en-US" sz="1600" b="1">
                <a:solidFill>
                  <a:schemeClr val="bg1"/>
                </a:solidFill>
              </a:rPr>
              <a:t>예</a:t>
            </a:r>
            <a:r>
              <a:rPr lang="en-US" altLang="ko-KR" sz="1600" b="1">
                <a:solidFill>
                  <a:schemeClr val="bg1"/>
                </a:solidFill>
              </a:rPr>
              <a:t>: user-1762139779)</a:t>
            </a:r>
          </a:p>
        </p:txBody>
      </p:sp>
      <p:pic>
        <p:nvPicPr>
          <p:cNvPr id="2064" name="Picture 16" descr="Open Box - Free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11" y="4944635"/>
            <a:ext cx="1045727" cy="989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1000866" y="6587988"/>
            <a:ext cx="33371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{</a:t>
            </a:r>
          </a:p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  "image": "nginx:stable-alpine",</a:t>
            </a:r>
          </a:p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  "cpu": "500m",</a:t>
            </a:r>
          </a:p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  "status": "CREATED",</a:t>
            </a:r>
          </a:p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  ...</a:t>
            </a:r>
          </a:p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}</a:t>
            </a:r>
            <a:endParaRPr lang="en-US" altLang="ko-KR" sz="1400" b="1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546253" y="6027507"/>
            <a:ext cx="2039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Value → JSON </a:t>
            </a:r>
            <a:r>
              <a:rPr lang="ko-KR" altLang="en-US" sz="1600" b="1">
                <a:solidFill>
                  <a:schemeClr val="bg1"/>
                </a:solidFill>
              </a:rPr>
              <a:t>데이터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896799" y="4309518"/>
            <a:ext cx="1955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</a:rPr>
              <a:t> user-1762139779</a:t>
            </a:r>
            <a:r>
              <a:rPr lang="ko-KR" altLang="en-US" sz="1600" b="1" smtClean="0">
                <a:solidFill>
                  <a:schemeClr val="bg1"/>
                </a:solidFill>
              </a:rPr>
              <a:t>를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오픈해줘 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46003" y="2772322"/>
            <a:ext cx="3098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</a:rPr>
              <a:t>Lambda</a:t>
            </a:r>
            <a:r>
              <a:rPr lang="ko-KR" altLang="en-US" sz="1600" b="1">
                <a:solidFill>
                  <a:schemeClr val="bg1"/>
                </a:solidFill>
              </a:rPr>
              <a:t>가 </a:t>
            </a:r>
            <a:r>
              <a:rPr lang="ko-KR" altLang="en-US" sz="1600" b="1">
                <a:solidFill>
                  <a:schemeClr val="bg1"/>
                </a:solidFill>
              </a:rPr>
              <a:t>컨테이너 </a:t>
            </a:r>
            <a:r>
              <a:rPr lang="ko-KR" altLang="en-US" sz="1600" b="1" smtClean="0">
                <a:solidFill>
                  <a:schemeClr val="bg1"/>
                </a:solidFill>
              </a:rPr>
              <a:t>생성 로그를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DynamoDB</a:t>
            </a:r>
            <a:r>
              <a:rPr lang="ko-KR" altLang="en-US" sz="1600" b="1">
                <a:solidFill>
                  <a:schemeClr val="bg1"/>
                </a:solidFill>
              </a:rPr>
              <a:t>에 저장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73219" y="6880041"/>
            <a:ext cx="820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BOTO3 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320475" y="6879289"/>
            <a:ext cx="768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app.py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609033" y="6875567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Dynamo DB </a:t>
            </a:r>
            <a:r>
              <a:rPr lang="en-US" altLang="ko-KR" sz="1600" b="1">
                <a:solidFill>
                  <a:schemeClr val="bg1"/>
                </a:solidFill>
              </a:rPr>
              <a:t>API </a:t>
            </a:r>
            <a:r>
              <a:rPr lang="ko-KR" altLang="en-US" sz="1600" b="1" smtClean="0">
                <a:solidFill>
                  <a:schemeClr val="bg1"/>
                </a:solidFill>
              </a:rPr>
              <a:t>호출</a:t>
            </a:r>
            <a:r>
              <a:rPr lang="en-US" altLang="ko-KR" sz="1600" b="1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536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23" grpId="0" animBg="1"/>
      <p:bldP spid="18" grpId="0"/>
      <p:bldP spid="20" grpId="0"/>
      <p:bldP spid="30" grpId="0"/>
      <p:bldP spid="32" grpId="0"/>
      <p:bldP spid="34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4631191" cy="74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4811" cy="82296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99993" y="99123"/>
            <a:ext cx="1244350" cy="33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6993" y="1949695"/>
            <a:ext cx="3693635" cy="1892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8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구부러진 연결선 9"/>
          <p:cNvCxnSpPr>
            <a:endCxn id="2052" idx="1"/>
          </p:cNvCxnSpPr>
          <p:nvPr/>
        </p:nvCxnSpPr>
        <p:spPr>
          <a:xfrm>
            <a:off x="7553642" y="3111062"/>
            <a:ext cx="3203574" cy="1285558"/>
          </a:xfrm>
          <a:prstGeom prst="curved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0"/>
          <p:cNvSpPr/>
          <p:nvPr/>
        </p:nvSpPr>
        <p:spPr>
          <a:xfrm>
            <a:off x="2171179" y="212851"/>
            <a:ext cx="4029924" cy="12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4400" b="1" smtClean="0">
                <a:solidFill>
                  <a:schemeClr val="bg1"/>
                </a:solidFill>
              </a:rPr>
              <a:t>VEEAM</a:t>
            </a:r>
          </a:p>
          <a:p>
            <a:r>
              <a:rPr lang="ko-KR" altLang="en-US" b="1" smtClean="0">
                <a:solidFill>
                  <a:schemeClr val="bg1"/>
                </a:solidFill>
              </a:rPr>
              <a:t>가상 머신 친화적 백업 소프트웨어  </a:t>
            </a:r>
          </a:p>
          <a:p>
            <a:endParaRPr lang="en-US" altLang="ko-KR" sz="4400" b="1" smtClean="0">
              <a:solidFill>
                <a:schemeClr val="bg1"/>
              </a:solidFill>
            </a:endParaRPr>
          </a:p>
          <a:p>
            <a:endParaRPr lang="en-US" altLang="ko-KR" sz="4400" b="1">
              <a:solidFill>
                <a:schemeClr val="bg1"/>
              </a:solidFill>
            </a:endParaRPr>
          </a:p>
        </p:txBody>
      </p:sp>
      <p:pic>
        <p:nvPicPr>
          <p:cNvPr id="6" name="Picture 30" descr="비암은, 로고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34" y="212851"/>
            <a:ext cx="1141821" cy="997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" name="Picture 30" descr="비암은, 로고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17" y="3540712"/>
            <a:ext cx="2034448" cy="177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0" name="Picture 2" descr="Veeam Icon #144638 - Free Icons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10" y="2744580"/>
            <a:ext cx="796132" cy="79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mware - Social media &amp; Logo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216" y="3475007"/>
            <a:ext cx="1843226" cy="1843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3" name="직사각형 12"/>
          <p:cNvSpPr/>
          <p:nvPr/>
        </p:nvSpPr>
        <p:spPr>
          <a:xfrm>
            <a:off x="6510953" y="3662964"/>
            <a:ext cx="1289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Veeam agent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65827" y="5460233"/>
            <a:ext cx="1866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Backup Master Server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cxnSp>
        <p:nvCxnSpPr>
          <p:cNvPr id="15" name="구부러진 연결선 14"/>
          <p:cNvCxnSpPr>
            <a:stCxn id="5" idx="3"/>
            <a:endCxn id="2050" idx="1"/>
          </p:cNvCxnSpPr>
          <p:nvPr/>
        </p:nvCxnSpPr>
        <p:spPr>
          <a:xfrm flipV="1">
            <a:off x="3776665" y="3142646"/>
            <a:ext cx="2980845" cy="1286827"/>
          </a:xfrm>
          <a:prstGeom prst="curved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011467" y="5460232"/>
            <a:ext cx="13347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Backup Client</a:t>
            </a:r>
            <a:endParaRPr lang="ko-KR" altLang="en-US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4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210" y="258162"/>
            <a:ext cx="6736272" cy="17236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55" y="195309"/>
            <a:ext cx="6200182" cy="36050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853" y="258162"/>
            <a:ext cx="2688410" cy="25703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" y="3097248"/>
            <a:ext cx="2868127" cy="2015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583" y="3097248"/>
            <a:ext cx="2867680" cy="2063331"/>
          </a:xfrm>
          <a:prstGeom prst="rect">
            <a:avLst/>
          </a:prstGeom>
        </p:spPr>
      </p:pic>
      <p:pic>
        <p:nvPicPr>
          <p:cNvPr id="7" name="Picture 2" descr="Veeam Icon #144638 - Free Icons Libra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44" y="5697987"/>
            <a:ext cx="796132" cy="79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026687" y="6616371"/>
            <a:ext cx="1289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Veeam agent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6903741" y="5999294"/>
            <a:ext cx="1469152" cy="2338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Vmware - Social media &amp; Logos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59" y="5620458"/>
            <a:ext cx="951189" cy="951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직사각형 10"/>
          <p:cNvSpPr/>
          <p:nvPr/>
        </p:nvSpPr>
        <p:spPr>
          <a:xfrm>
            <a:off x="10749801" y="6691055"/>
            <a:ext cx="18661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Backup Client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4128" y="2375655"/>
            <a:ext cx="6748189" cy="22114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7882210" y="388592"/>
            <a:ext cx="1298028" cy="239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607" y="64328"/>
            <a:ext cx="5877260" cy="725087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297433" cy="43630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3689130" y="3302558"/>
            <a:ext cx="893380" cy="239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flipV="1">
            <a:off x="9748344" y="-5255"/>
            <a:ext cx="1298028" cy="239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8678780" y="5421085"/>
            <a:ext cx="3371706" cy="718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1" y="5595269"/>
            <a:ext cx="8501998" cy="22874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8701064" y="6807516"/>
            <a:ext cx="4252936" cy="496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3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86" y="1380479"/>
            <a:ext cx="13295585" cy="67440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" y="0"/>
            <a:ext cx="14630173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59321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2068"/>
            <a:ext cx="14629775" cy="61275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5517"/>
            <a:ext cx="14630400" cy="105103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895314"/>
            <a:ext cx="1502979" cy="323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2400" y="7882341"/>
            <a:ext cx="14075229" cy="323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글로, 인터넷, sphere, web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74" y="1800211"/>
            <a:ext cx="1061887" cy="1061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1082" name="직선 연결선 1081"/>
          <p:cNvCxnSpPr>
            <a:stCxn id="1056" idx="1"/>
            <a:endCxn id="28" idx="3"/>
          </p:cNvCxnSpPr>
          <p:nvPr/>
        </p:nvCxnSpPr>
        <p:spPr>
          <a:xfrm flipH="1">
            <a:off x="1229769" y="2331155"/>
            <a:ext cx="948289" cy="132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/>
          <p:cNvCxnSpPr>
            <a:stCxn id="1046" idx="2"/>
          </p:cNvCxnSpPr>
          <p:nvPr/>
        </p:nvCxnSpPr>
        <p:spPr>
          <a:xfrm>
            <a:off x="5349018" y="2862098"/>
            <a:ext cx="0" cy="11036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MinIO 사용하기 (1/2) | 개발자 Story | SKT Enterpri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87" y="4523821"/>
            <a:ext cx="1076583" cy="976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 0"/>
          <p:cNvSpPr/>
          <p:nvPr/>
        </p:nvSpPr>
        <p:spPr>
          <a:xfrm>
            <a:off x="184724" y="88344"/>
            <a:ext cx="1784719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sz="4400" b="1" smtClean="0">
                <a:solidFill>
                  <a:schemeClr val="bg1"/>
                </a:solidFill>
              </a:rPr>
              <a:t>구성도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20" y="1816411"/>
            <a:ext cx="1056049" cy="1056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50" name="Picture 26" descr="kubernetes, 로고 아이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308" y="370874"/>
            <a:ext cx="1821764" cy="910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54" name="Picture 30" descr="비암은, 로고 아이콘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20" y="6659883"/>
            <a:ext cx="1394522" cy="1218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56" name="Picture 32" descr="매뉴얼 번역-뭔가 잘못 되 면, 로고 아이콘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8" y="1894505"/>
            <a:ext cx="1746600" cy="873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3" name="직사각형 92"/>
          <p:cNvSpPr/>
          <p:nvPr/>
        </p:nvSpPr>
        <p:spPr>
          <a:xfrm>
            <a:off x="1611444" y="2928107"/>
            <a:ext cx="3206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내부 서버를 직접 노출하지 않고 외부에서 접근을 도와주는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ko-KR" altLang="en-US" sz="1600" b="1" smtClean="0">
                <a:solidFill>
                  <a:schemeClr val="bg1"/>
                </a:solidFill>
              </a:rPr>
              <a:t>임시 </a:t>
            </a:r>
            <a:r>
              <a:rPr lang="en-US" altLang="ko-KR" sz="1600" b="1" smtClean="0">
                <a:solidFill>
                  <a:schemeClr val="bg1"/>
                </a:solidFill>
              </a:rPr>
              <a:t>HTTPS </a:t>
            </a:r>
            <a:r>
              <a:rPr lang="ko-KR" altLang="en-US" sz="1600" b="1" smtClean="0">
                <a:solidFill>
                  <a:schemeClr val="bg1"/>
                </a:solidFill>
              </a:rPr>
              <a:t>터널 서비스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5739" y="2969044"/>
            <a:ext cx="9050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사용자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990754" y="1817489"/>
            <a:ext cx="34125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WEB Server (Haproxy)</a:t>
            </a:r>
          </a:p>
          <a:p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ko-KR" altLang="en-US" sz="1600" b="1">
                <a:solidFill>
                  <a:schemeClr val="bg1"/>
                </a:solidFill>
              </a:rPr>
              <a:t>정적 요청과 동적 요청을 분기하는 웹 트래픽 로드밸런서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81204" y="4689063"/>
            <a:ext cx="3915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S3 Object Storage </a:t>
            </a:r>
            <a:r>
              <a:rPr lang="ko-KR" altLang="en-US" sz="1600" b="1" smtClean="0">
                <a:solidFill>
                  <a:schemeClr val="bg1"/>
                </a:solidFill>
              </a:rPr>
              <a:t>역할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ko-KR" altLang="en-US" sz="1600" b="1" smtClean="0">
                <a:solidFill>
                  <a:schemeClr val="bg1"/>
                </a:solidFill>
              </a:rPr>
              <a:t>정적 </a:t>
            </a:r>
            <a:r>
              <a:rPr lang="en-US" altLang="ko-KR" sz="1600" b="1" smtClean="0">
                <a:solidFill>
                  <a:schemeClr val="bg1"/>
                </a:solidFill>
              </a:rPr>
              <a:t>WEB </a:t>
            </a:r>
            <a:r>
              <a:rPr lang="ko-KR" altLang="en-US" sz="1600" b="1" smtClean="0">
                <a:solidFill>
                  <a:schemeClr val="bg1"/>
                </a:solidFill>
              </a:rPr>
              <a:t>사이트 호스팅</a:t>
            </a:r>
            <a:r>
              <a:rPr lang="en-US" altLang="ko-KR" sz="1600" b="1" smtClean="0">
                <a:solidFill>
                  <a:schemeClr val="bg1"/>
                </a:solidFill>
              </a:rPr>
              <a:t>(9000/9001)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5758645" y="5420851"/>
            <a:ext cx="3876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AWS </a:t>
            </a:r>
            <a:r>
              <a:rPr lang="ko-KR" altLang="en-US" sz="1600" b="1" smtClean="0">
                <a:solidFill>
                  <a:schemeClr val="bg1"/>
                </a:solidFill>
              </a:rPr>
              <a:t>클라우드 환경을 로컬에서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ko-KR" altLang="en-US" sz="1600" b="1" smtClean="0">
                <a:solidFill>
                  <a:schemeClr val="bg1"/>
                </a:solidFill>
              </a:rPr>
              <a:t>재현하는 가상화 플랫폼</a:t>
            </a:r>
            <a:r>
              <a:rPr lang="en-US" altLang="ko-KR" sz="1600" b="1" smtClean="0">
                <a:solidFill>
                  <a:schemeClr val="bg1"/>
                </a:solidFill>
              </a:rPr>
              <a:t>(4566)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9297505" y="4173331"/>
            <a:ext cx="976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4470735" y="6919139"/>
            <a:ext cx="33786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AWS </a:t>
            </a:r>
            <a:r>
              <a:rPr lang="en-US" altLang="ko-KR" sz="1600" b="1" err="1" smtClean="0">
                <a:solidFill>
                  <a:schemeClr val="bg1"/>
                </a:solidFill>
              </a:rPr>
              <a:t>Cli</a:t>
            </a:r>
            <a:r>
              <a:rPr lang="en-US" altLang="ko-KR" sz="1600" b="1" smtClean="0">
                <a:solidFill>
                  <a:schemeClr val="bg1"/>
                </a:solidFill>
              </a:rPr>
              <a:t> Container</a:t>
            </a:r>
            <a:r>
              <a:rPr lang="ko-KR" altLang="en-US" sz="1600" b="1" smtClean="0">
                <a:solidFill>
                  <a:schemeClr val="bg1"/>
                </a:solidFill>
              </a:rPr>
              <a:t>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en-US" altLang="ko-KR" sz="1600" b="1" smtClean="0">
                <a:solidFill>
                  <a:schemeClr val="bg1"/>
                </a:solidFill>
              </a:rPr>
              <a:t>AWS </a:t>
            </a:r>
            <a:r>
              <a:rPr lang="ko-KR" altLang="en-US" sz="1600" b="1" smtClean="0">
                <a:solidFill>
                  <a:schemeClr val="bg1"/>
                </a:solidFill>
              </a:rPr>
              <a:t>서비스 프로비저닝 및 </a:t>
            </a:r>
            <a:r>
              <a:rPr lang="ko-KR" altLang="en-US" sz="1600" b="1" smtClean="0">
                <a:solidFill>
                  <a:schemeClr val="bg1"/>
                </a:solidFill>
              </a:rPr>
              <a:t>관리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en-US" altLang="ko-KR" sz="1600" b="1" smtClean="0">
                <a:solidFill>
                  <a:schemeClr val="bg1"/>
                </a:solidFill>
              </a:rPr>
              <a:t>AWS </a:t>
            </a:r>
            <a:r>
              <a:rPr lang="ko-KR" altLang="en-US" sz="1600" b="1" smtClean="0">
                <a:solidFill>
                  <a:schemeClr val="bg1"/>
                </a:solidFill>
              </a:rPr>
              <a:t>서비스 비서 역할 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1686698" y="7042249"/>
            <a:ext cx="11721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VM Backup 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0262910" y="3714780"/>
            <a:ext cx="4252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- API Gateway</a:t>
            </a:r>
            <a:r>
              <a:rPr lang="ko-KR" altLang="en-US" sz="1600" b="1" smtClean="0">
                <a:solidFill>
                  <a:schemeClr val="bg1"/>
                </a:solidFill>
              </a:rPr>
              <a:t>에게 전달 받은 요청 </a:t>
            </a:r>
            <a:r>
              <a:rPr lang="ko-KR" altLang="en-US" sz="1600" b="1" smtClean="0">
                <a:solidFill>
                  <a:schemeClr val="bg1"/>
                </a:solidFill>
              </a:rPr>
              <a:t>처리</a:t>
            </a:r>
            <a:endParaRPr lang="ko-KR" altLang="en-US" sz="1600" b="1" smtClean="0">
              <a:solidFill>
                <a:schemeClr val="bg1"/>
              </a:solidFill>
            </a:endParaRPr>
          </a:p>
        </p:txBody>
      </p:sp>
      <p:cxnSp>
        <p:nvCxnSpPr>
          <p:cNvPr id="1087" name="직선 연결선 1086"/>
          <p:cNvCxnSpPr/>
          <p:nvPr/>
        </p:nvCxnSpPr>
        <p:spPr>
          <a:xfrm>
            <a:off x="4030460" y="3993532"/>
            <a:ext cx="3294363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033206" y="3993533"/>
            <a:ext cx="1" cy="5302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endCxn id="21" idx="0"/>
          </p:cNvCxnSpPr>
          <p:nvPr/>
        </p:nvCxnSpPr>
        <p:spPr>
          <a:xfrm flipH="1">
            <a:off x="7320901" y="3981983"/>
            <a:ext cx="3922" cy="6146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36" descr="파일:DynamoDB.png - 위키백과, 우리 모두의 백과사전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718" y="200806"/>
            <a:ext cx="1215804" cy="110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50" name="직사각형 149"/>
          <p:cNvSpPr/>
          <p:nvPr/>
        </p:nvSpPr>
        <p:spPr>
          <a:xfrm>
            <a:off x="12267866" y="1343049"/>
            <a:ext cx="1195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Dynamo DB</a:t>
            </a:r>
          </a:p>
        </p:txBody>
      </p:sp>
      <p:cxnSp>
        <p:nvCxnSpPr>
          <p:cNvPr id="155" name="직선 연결선 154"/>
          <p:cNvCxnSpPr/>
          <p:nvPr/>
        </p:nvCxnSpPr>
        <p:spPr>
          <a:xfrm flipH="1">
            <a:off x="9121317" y="4999727"/>
            <a:ext cx="488474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9092494" y="3855439"/>
            <a:ext cx="627196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H="1">
            <a:off x="9087888" y="3855440"/>
            <a:ext cx="21600" cy="33199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11116756" y="1746380"/>
            <a:ext cx="3603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생성 된 </a:t>
            </a:r>
            <a:r>
              <a:rPr lang="en-US" altLang="ko-KR" sz="1600" b="1" smtClean="0">
                <a:solidFill>
                  <a:schemeClr val="bg1"/>
                </a:solidFill>
              </a:rPr>
              <a:t>Deploy</a:t>
            </a:r>
            <a:r>
              <a:rPr lang="ko-KR" altLang="en-US" sz="1600" b="1" smtClean="0">
                <a:solidFill>
                  <a:schemeClr val="bg1"/>
                </a:solidFill>
              </a:rPr>
              <a:t> </a:t>
            </a:r>
            <a:r>
              <a:rPr lang="en-US" altLang="ko-KR" sz="1600" b="1" smtClean="0">
                <a:solidFill>
                  <a:schemeClr val="bg1"/>
                </a:solidFill>
              </a:rPr>
              <a:t>Log </a:t>
            </a:r>
            <a:r>
              <a:rPr lang="ko-KR" altLang="en-US" sz="1600" b="1" smtClean="0">
                <a:solidFill>
                  <a:schemeClr val="bg1"/>
                </a:solidFill>
              </a:rPr>
              <a:t>저장 </a:t>
            </a:r>
            <a:endParaRPr lang="ko-KR" altLang="en-US" sz="1600" b="1" smtClean="0">
              <a:solidFill>
                <a:schemeClr val="bg1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8417533" y="1341371"/>
            <a:ext cx="27368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K3S</a:t>
            </a:r>
            <a:r>
              <a:rPr lang="ko-KR" altLang="en-US" sz="1600" b="1" smtClean="0">
                <a:solidFill>
                  <a:schemeClr val="bg1"/>
                </a:solidFill>
              </a:rPr>
              <a:t>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Deploy</a:t>
            </a:r>
            <a:r>
              <a:rPr lang="en-US" altLang="ko-KR" sz="1600" b="1" smtClean="0">
                <a:solidFill>
                  <a:schemeClr val="bg1"/>
                </a:solidFill>
              </a:rPr>
              <a:t> </a:t>
            </a:r>
            <a:r>
              <a:rPr lang="ko-KR" altLang="en-US" sz="1600" b="1" smtClean="0">
                <a:solidFill>
                  <a:schemeClr val="bg1"/>
                </a:solidFill>
              </a:rPr>
              <a:t>생성 및 관리 </a:t>
            </a:r>
          </a:p>
        </p:txBody>
      </p:sp>
      <p:cxnSp>
        <p:nvCxnSpPr>
          <p:cNvPr id="189" name="직선 연결선 188"/>
          <p:cNvCxnSpPr/>
          <p:nvPr/>
        </p:nvCxnSpPr>
        <p:spPr>
          <a:xfrm flipH="1">
            <a:off x="9101618" y="5981701"/>
            <a:ext cx="334697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400339" y="7416352"/>
            <a:ext cx="669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SQS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Picture 40" descr="AWS CLI Configu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70" y="6644446"/>
            <a:ext cx="1406683" cy="1219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6" name="Picture 42" descr="Vector design api icon style | Premium Vecto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886" y="4660482"/>
            <a:ext cx="592399" cy="592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2" name="직사각형 201"/>
          <p:cNvSpPr/>
          <p:nvPr/>
        </p:nvSpPr>
        <p:spPr>
          <a:xfrm>
            <a:off x="9297132" y="5289260"/>
            <a:ext cx="884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GW API</a:t>
            </a:r>
          </a:p>
        </p:txBody>
      </p:sp>
      <p:cxnSp>
        <p:nvCxnSpPr>
          <p:cNvPr id="207" name="직선 연결선 206"/>
          <p:cNvCxnSpPr/>
          <p:nvPr/>
        </p:nvCxnSpPr>
        <p:spPr>
          <a:xfrm flipH="1">
            <a:off x="9085168" y="7175393"/>
            <a:ext cx="352377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38" descr="Amazon SQS | AWS Messagi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224" y="6821328"/>
            <a:ext cx="582854" cy="575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6" name="Picture 2" descr="Cloud Icons | AWS IAM Identity Cent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164" y="5717826"/>
            <a:ext cx="634355" cy="634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6" name="직사각형 45"/>
          <p:cNvSpPr/>
          <p:nvPr/>
        </p:nvSpPr>
        <p:spPr>
          <a:xfrm>
            <a:off x="9413224" y="6339998"/>
            <a:ext cx="680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IAM</a:t>
            </a:r>
          </a:p>
        </p:txBody>
      </p:sp>
      <p:cxnSp>
        <p:nvCxnSpPr>
          <p:cNvPr id="48" name="직선 연결선 47"/>
          <p:cNvCxnSpPr/>
          <p:nvPr/>
        </p:nvCxnSpPr>
        <p:spPr>
          <a:xfrm flipH="1" flipV="1">
            <a:off x="8576223" y="4999727"/>
            <a:ext cx="533265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9977652" y="1543433"/>
            <a:ext cx="1636279" cy="210258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10670075" y="824550"/>
            <a:ext cx="931136" cy="71888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10262910" y="4749926"/>
            <a:ext cx="3903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- </a:t>
            </a:r>
            <a:r>
              <a:rPr lang="ko-KR" altLang="en-US" sz="1600" b="1" smtClean="0">
                <a:solidFill>
                  <a:schemeClr val="bg1"/>
                </a:solidFill>
              </a:rPr>
              <a:t>사용자 </a:t>
            </a:r>
            <a:r>
              <a:rPr lang="en-US" altLang="ko-KR" sz="1600" b="1" smtClean="0">
                <a:solidFill>
                  <a:schemeClr val="bg1"/>
                </a:solidFill>
              </a:rPr>
              <a:t>api </a:t>
            </a:r>
            <a:r>
              <a:rPr lang="ko-KR" altLang="en-US" sz="1600" b="1" smtClean="0">
                <a:solidFill>
                  <a:schemeClr val="bg1"/>
                </a:solidFill>
              </a:rPr>
              <a:t>요청이 오면 </a:t>
            </a:r>
            <a:r>
              <a:rPr lang="en-US" altLang="ko-KR" sz="1600" b="1" smtClean="0">
                <a:solidFill>
                  <a:schemeClr val="bg1"/>
                </a:solidFill>
              </a:rPr>
              <a:t>Lambda</a:t>
            </a:r>
            <a:r>
              <a:rPr lang="ko-KR" altLang="en-US" sz="1600" b="1" smtClean="0">
                <a:solidFill>
                  <a:schemeClr val="bg1"/>
                </a:solidFill>
              </a:rPr>
              <a:t>로 전달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0274381" y="5731084"/>
            <a:ext cx="3903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- AWS </a:t>
            </a:r>
            <a:r>
              <a:rPr lang="ko-KR" altLang="en-US" sz="1600" b="1" smtClean="0">
                <a:solidFill>
                  <a:schemeClr val="bg1"/>
                </a:solidFill>
              </a:rPr>
              <a:t>서비스간 권한 관리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en-US" altLang="ko-KR" sz="1600" b="1" smtClean="0">
                <a:solidFill>
                  <a:schemeClr val="bg1"/>
                </a:solidFill>
              </a:rPr>
              <a:t>- </a:t>
            </a:r>
            <a:r>
              <a:rPr lang="ko-KR" altLang="en-US" sz="1600" b="1" smtClean="0">
                <a:solidFill>
                  <a:schemeClr val="bg1"/>
                </a:solidFill>
              </a:rPr>
              <a:t>역할과 정책으로 접근 제어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274380" y="6846226"/>
            <a:ext cx="4356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- </a:t>
            </a:r>
            <a:r>
              <a:rPr lang="ko-KR" altLang="en-US" sz="1600" b="1" smtClean="0">
                <a:solidFill>
                  <a:schemeClr val="bg1"/>
                </a:solidFill>
              </a:rPr>
              <a:t>사용자의 </a:t>
            </a:r>
            <a:r>
              <a:rPr lang="en-US" altLang="ko-KR" sz="1600" b="1" smtClean="0">
                <a:solidFill>
                  <a:schemeClr val="bg1"/>
                </a:solidFill>
              </a:rPr>
              <a:t>API </a:t>
            </a:r>
            <a:r>
              <a:rPr lang="ko-KR" altLang="en-US" sz="1600" b="1" smtClean="0">
                <a:solidFill>
                  <a:schemeClr val="bg1"/>
                </a:solidFill>
              </a:rPr>
              <a:t>요청을 </a:t>
            </a:r>
            <a:r>
              <a:rPr lang="en-US" altLang="ko-KR" sz="1600" b="1" smtClean="0">
                <a:solidFill>
                  <a:schemeClr val="bg1"/>
                </a:solidFill>
              </a:rPr>
              <a:t>Queue</a:t>
            </a:r>
            <a:r>
              <a:rPr lang="ko-KR" altLang="en-US" sz="1600" b="1" smtClean="0">
                <a:solidFill>
                  <a:schemeClr val="bg1"/>
                </a:solidFill>
              </a:rPr>
              <a:t>에 저장 순차 처리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cxnSp>
        <p:nvCxnSpPr>
          <p:cNvPr id="52" name="직선 연결선 51"/>
          <p:cNvCxnSpPr>
            <a:stCxn id="1046" idx="1"/>
            <a:endCxn id="1056" idx="3"/>
          </p:cNvCxnSpPr>
          <p:nvPr/>
        </p:nvCxnSpPr>
        <p:spPr>
          <a:xfrm flipH="1">
            <a:off x="3924658" y="2331155"/>
            <a:ext cx="893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73" idx="1"/>
          </p:cNvCxnSpPr>
          <p:nvPr/>
        </p:nvCxnSpPr>
        <p:spPr>
          <a:xfrm flipH="1">
            <a:off x="11613931" y="751641"/>
            <a:ext cx="600787" cy="79179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0" descr="Lambda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63" y="3579818"/>
            <a:ext cx="611518" cy="611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1" name="Picture 44" descr="AWS Marketplace: LocalStack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61" y="4596634"/>
            <a:ext cx="2881880" cy="692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  <p:bldP spid="97" grpId="0"/>
      <p:bldP spid="118" grpId="0"/>
      <p:bldP spid="120" grpId="0"/>
      <p:bldP spid="121" grpId="0"/>
      <p:bldP spid="132" grpId="0"/>
      <p:bldP spid="150" grpId="0"/>
      <p:bldP spid="173" grpId="0"/>
      <p:bldP spid="175" grpId="0"/>
      <p:bldP spid="191" grpId="0"/>
      <p:bldP spid="202" grpId="0"/>
      <p:bldP spid="46" grpId="0"/>
      <p:bldP spid="63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AWS Simple Icons Explained: The Storage Set | Gliff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515" y="3595520"/>
            <a:ext cx="1227910" cy="127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0"/>
          <p:cNvSpPr/>
          <p:nvPr/>
        </p:nvSpPr>
        <p:spPr>
          <a:xfrm>
            <a:off x="2171179" y="212851"/>
            <a:ext cx="4029924" cy="12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4400" b="1" smtClean="0">
                <a:solidFill>
                  <a:schemeClr val="bg1"/>
                </a:solidFill>
              </a:rPr>
              <a:t>MINIO</a:t>
            </a:r>
          </a:p>
          <a:p>
            <a:r>
              <a:rPr lang="en-US" altLang="ko-KR" b="1" smtClean="0">
                <a:solidFill>
                  <a:schemeClr val="bg1"/>
                </a:solidFill>
              </a:rPr>
              <a:t>S3 </a:t>
            </a:r>
            <a:r>
              <a:rPr lang="ko-KR" altLang="en-US" b="1" smtClean="0">
                <a:solidFill>
                  <a:schemeClr val="bg1"/>
                </a:solidFill>
              </a:rPr>
              <a:t>호환 오브젝트 스토리지 </a:t>
            </a:r>
          </a:p>
          <a:p>
            <a:endParaRPr lang="en-US" altLang="ko-KR" sz="4400" b="1" smtClean="0">
              <a:solidFill>
                <a:schemeClr val="bg1"/>
              </a:solidFill>
            </a:endParaRPr>
          </a:p>
          <a:p>
            <a:endParaRPr lang="en-US" altLang="ko-KR" sz="4400" b="1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2112" y="1444657"/>
            <a:ext cx="89015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AWS S3</a:t>
            </a:r>
            <a:r>
              <a:rPr lang="ko-KR" altLang="en-US" sz="1600" b="1" smtClean="0">
                <a:solidFill>
                  <a:schemeClr val="bg1"/>
                </a:solidFill>
              </a:rPr>
              <a:t>와 동일한 환경 제공 하며 정적 웹 리소스 </a:t>
            </a:r>
            <a:r>
              <a:rPr lang="en-US" altLang="ko-KR" sz="1600" b="1" smtClean="0">
                <a:solidFill>
                  <a:schemeClr val="bg1"/>
                </a:solidFill>
              </a:rPr>
              <a:t>(HTML , CSS , </a:t>
            </a:r>
            <a:r>
              <a:rPr lang="en-US" altLang="ko-KR" sz="1600" b="1" smtClean="0">
                <a:solidFill>
                  <a:schemeClr val="bg1"/>
                </a:solidFill>
              </a:rPr>
              <a:t> </a:t>
            </a:r>
            <a:r>
              <a:rPr lang="en-US" altLang="ko-KR" sz="1600" b="1" smtClean="0">
                <a:solidFill>
                  <a:schemeClr val="bg1"/>
                </a:solidFill>
              </a:rPr>
              <a:t>Image)</a:t>
            </a:r>
            <a:r>
              <a:rPr lang="ko-KR" altLang="en-US" sz="1600" b="1" smtClean="0">
                <a:solidFill>
                  <a:schemeClr val="bg1"/>
                </a:solidFill>
              </a:rPr>
              <a:t>를 별도 </a:t>
            </a:r>
            <a:r>
              <a:rPr lang="en-US" altLang="ko-KR" sz="1600" b="1" smtClean="0">
                <a:solidFill>
                  <a:schemeClr val="bg1"/>
                </a:solidFill>
              </a:rPr>
              <a:t>WEB </a:t>
            </a:r>
            <a:r>
              <a:rPr lang="ko-KR" altLang="en-US" sz="1600" b="1" smtClean="0">
                <a:solidFill>
                  <a:schemeClr val="bg1"/>
                </a:solidFill>
              </a:rPr>
              <a:t>서버 없이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ko-KR" altLang="en-US" sz="1600" b="1" smtClean="0">
                <a:solidFill>
                  <a:schemeClr val="bg1"/>
                </a:solidFill>
              </a:rPr>
              <a:t> 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r>
              <a:rPr lang="ko-KR" altLang="en-US" sz="1600" b="1" smtClean="0">
                <a:solidFill>
                  <a:schemeClr val="bg1"/>
                </a:solidFill>
              </a:rPr>
              <a:t>직접 호스팅 가능</a:t>
            </a:r>
            <a:r>
              <a:rPr lang="en-US" altLang="ko-KR" sz="1600" b="1">
                <a:solidFill>
                  <a:schemeClr val="bg1"/>
                </a:solidFill>
              </a:rPr>
              <a:t> </a:t>
            </a:r>
            <a:r>
              <a:rPr lang="en-US" altLang="ko-KR" sz="1600" b="1" smtClean="0">
                <a:solidFill>
                  <a:schemeClr val="bg1"/>
                </a:solidFill>
              </a:rPr>
              <a:t>&amp; </a:t>
            </a:r>
            <a:r>
              <a:rPr lang="ko-KR" altLang="en-US" sz="1600" b="1" smtClean="0">
                <a:solidFill>
                  <a:schemeClr val="bg1"/>
                </a:solidFill>
              </a:rPr>
              <a:t>저장소 및 배포 역할 수행  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pic>
        <p:nvPicPr>
          <p:cNvPr id="6" name="Picture 28" descr="MinIO 사용하기 (1/2) | 개발자 Story | SKT Enterpri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0" y="212851"/>
            <a:ext cx="1076583" cy="976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Picture 22" descr="글로, 인터넷, sphere, web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7" y="4488678"/>
            <a:ext cx="1061887" cy="1061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4" name="직사각형 13"/>
          <p:cNvSpPr/>
          <p:nvPr/>
        </p:nvSpPr>
        <p:spPr>
          <a:xfrm>
            <a:off x="692413" y="5603429"/>
            <a:ext cx="9606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 </a:t>
            </a:r>
            <a:r>
              <a:rPr lang="en-US" altLang="ko-KR" sz="1600" b="1" err="1" smtClean="0">
                <a:solidFill>
                  <a:schemeClr val="bg1"/>
                </a:solidFill>
              </a:rPr>
              <a:t>HAproxy</a:t>
            </a:r>
            <a:r>
              <a:rPr lang="en-US" altLang="ko-KR" sz="1600" b="1" smtClean="0">
                <a:solidFill>
                  <a:schemeClr val="bg1"/>
                </a:solidFill>
              </a:rPr>
              <a:t> Server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059140" y="4921716"/>
            <a:ext cx="1469152" cy="2338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8" descr="MinIO 사용하기 (1/2) | 개발자 Story | SKT Enterpri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90" y="5635050"/>
            <a:ext cx="1219935" cy="1106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665" y="2964782"/>
            <a:ext cx="3349972" cy="3776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파일 확장자, html 아이콘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74" y="3319402"/>
            <a:ext cx="695577" cy="69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125346" y="5214030"/>
            <a:ext cx="1289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정적 콘텐츠</a:t>
            </a:r>
            <a:r>
              <a:rPr lang="en-US" altLang="ko-KR" sz="1600" b="1" smtClean="0">
                <a:solidFill>
                  <a:schemeClr val="bg1"/>
                </a:solidFill>
              </a:rPr>
              <a:t>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21" name="Picture 40" descr="AWS CLI Configu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756" y="754920"/>
            <a:ext cx="1219200" cy="1219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4" name="직사각형 23"/>
          <p:cNvSpPr/>
          <p:nvPr/>
        </p:nvSpPr>
        <p:spPr>
          <a:xfrm>
            <a:off x="3785699" y="4878218"/>
            <a:ext cx="9606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Bucket</a:t>
            </a: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(</a:t>
            </a:r>
            <a:r>
              <a:rPr lang="en-US" altLang="ko-KR" sz="1600" b="1" err="1" smtClean="0">
                <a:solidFill>
                  <a:schemeClr val="bg1"/>
                </a:solidFill>
              </a:rPr>
              <a:t>myweb</a:t>
            </a:r>
            <a:r>
              <a:rPr lang="en-US" altLang="ko-KR" sz="1600" b="1" smtClean="0">
                <a:solidFill>
                  <a:schemeClr val="bg1"/>
                </a:solidFill>
              </a:rPr>
              <a:t>)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04515" y="2964782"/>
            <a:ext cx="1224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Index.html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387680" y="2250239"/>
            <a:ext cx="5033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AWS </a:t>
            </a:r>
            <a:r>
              <a:rPr lang="en-US" altLang="ko-KR" sz="1600" b="1" err="1" smtClean="0">
                <a:solidFill>
                  <a:schemeClr val="bg1"/>
                </a:solidFill>
              </a:rPr>
              <a:t>Cli</a:t>
            </a:r>
            <a:r>
              <a:rPr lang="en-US" altLang="ko-KR" sz="1600" b="1" smtClean="0">
                <a:solidFill>
                  <a:schemeClr val="bg1"/>
                </a:solidFill>
              </a:rPr>
              <a:t> </a:t>
            </a:r>
            <a:r>
              <a:rPr lang="ko-KR" altLang="en-US" sz="1600" b="1" smtClean="0">
                <a:solidFill>
                  <a:schemeClr val="bg1"/>
                </a:solidFill>
              </a:rPr>
              <a:t>에서 </a:t>
            </a:r>
            <a:r>
              <a:rPr lang="en-US" altLang="ko-KR" sz="1600" b="1" err="1" smtClean="0">
                <a:solidFill>
                  <a:schemeClr val="bg1"/>
                </a:solidFill>
              </a:rPr>
              <a:t>MinIO</a:t>
            </a:r>
            <a:r>
              <a:rPr lang="en-US" altLang="ko-KR" sz="1600" b="1" smtClean="0">
                <a:solidFill>
                  <a:schemeClr val="bg1"/>
                </a:solidFill>
              </a:rPr>
              <a:t> </a:t>
            </a:r>
            <a:r>
              <a:rPr lang="ko-KR" altLang="en-US" sz="1600" b="1" smtClean="0">
                <a:solidFill>
                  <a:schemeClr val="bg1"/>
                </a:solidFill>
              </a:rPr>
              <a:t>접근 값을 입력 한다면</a:t>
            </a:r>
            <a:r>
              <a:rPr lang="en-US" altLang="ko-KR" sz="1600" b="1" smtClean="0">
                <a:solidFill>
                  <a:schemeClr val="bg1"/>
                </a:solidFill>
              </a:rPr>
              <a:t>  </a:t>
            </a:r>
          </a:p>
          <a:p>
            <a:r>
              <a:rPr lang="ko-KR" altLang="en-US" sz="1600" b="1" smtClean="0">
                <a:solidFill>
                  <a:schemeClr val="bg1"/>
                </a:solidFill>
              </a:rPr>
              <a:t>원격</a:t>
            </a:r>
            <a:r>
              <a:rPr lang="en-US" altLang="ko-KR" sz="1600" b="1" smtClean="0">
                <a:solidFill>
                  <a:schemeClr val="bg1"/>
                </a:solidFill>
              </a:rPr>
              <a:t>Bucket </a:t>
            </a:r>
            <a:r>
              <a:rPr lang="ko-KR" altLang="en-US" sz="1600" b="1" smtClean="0">
                <a:solidFill>
                  <a:schemeClr val="bg1"/>
                </a:solidFill>
              </a:rPr>
              <a:t>생성 및 정책 지정 파일 업로드 수정 가능 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7680" y="2960003"/>
            <a:ext cx="4571868" cy="61643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3672" y="3739258"/>
            <a:ext cx="5973276" cy="38537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1"/>
          <a:srcRect l="1269" t="6447" r="41466" b="15586"/>
          <a:stretch/>
        </p:blipFill>
        <p:spPr>
          <a:xfrm>
            <a:off x="9326182" y="6251785"/>
            <a:ext cx="4694864" cy="1823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4801" y="4462846"/>
            <a:ext cx="5797625" cy="1385376"/>
          </a:xfrm>
          <a:prstGeom prst="rect">
            <a:avLst/>
          </a:prstGeom>
        </p:spPr>
      </p:pic>
      <p:pic>
        <p:nvPicPr>
          <p:cNvPr id="23" name="Picture 2" descr="Simple User Icon transparent PNG - Stick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45" y="2690504"/>
            <a:ext cx="1155428" cy="1155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오른쪽 화살표 25"/>
          <p:cNvSpPr/>
          <p:nvPr/>
        </p:nvSpPr>
        <p:spPr>
          <a:xfrm rot="5400000">
            <a:off x="960932" y="4091276"/>
            <a:ext cx="425957" cy="21587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325353" y="6262670"/>
            <a:ext cx="4695693" cy="1812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5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 animBg="1"/>
      <p:bldP spid="19" grpId="0"/>
      <p:bldP spid="24" grpId="0"/>
      <p:bldP spid="25" grpId="0"/>
      <p:bldP spid="27" grpId="0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90" y="2967022"/>
            <a:ext cx="6830394" cy="478977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4" descr="AWS Simple Icons Explained: The Storage Set | Glif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265" y="579051"/>
            <a:ext cx="1227910" cy="1278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50" name="Picture 10" descr="클라우드 스토리지 - 무료 파일 및 폴더개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260" y="581956"/>
            <a:ext cx="1278029" cy="1278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54" name="Picture 14" descr="Block Storage Icons - Free SVG &amp; PNG Block Storage Images - Noun Proje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79051"/>
            <a:ext cx="1278029" cy="1278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직사각형 10"/>
          <p:cNvSpPr/>
          <p:nvPr/>
        </p:nvSpPr>
        <p:spPr>
          <a:xfrm>
            <a:off x="10823597" y="2050416"/>
            <a:ext cx="1289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Object Storage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6260" y="2050416"/>
            <a:ext cx="1289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File </a:t>
            </a: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Storage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5175" y="2050416"/>
            <a:ext cx="1289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Block Storage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597" y="2967022"/>
            <a:ext cx="5372850" cy="990738"/>
          </a:xfrm>
          <a:prstGeom prst="rect">
            <a:avLst/>
          </a:prstGeom>
        </p:spPr>
      </p:pic>
      <p:pic>
        <p:nvPicPr>
          <p:cNvPr id="1028" name="Picture 4" descr="흰색 와이어프레임 룸 빈 원근 상자 가상 현실 3D 렌더링에 메쉬가 있는 미래 디지털 그리드 큐브 사이버 공간 | 프리미엄 사진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56" y="4771695"/>
            <a:ext cx="59626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상자 - 무료 배송 및 배송개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081" y="5942231"/>
            <a:ext cx="654310" cy="654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5" name="Picture 8" descr="상자 - 무료 배송 및 배송개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413" y="5942231"/>
            <a:ext cx="705634" cy="705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6" name="Picture 8" descr="상자 - 무료 배송 및 배송개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684" y="6862732"/>
            <a:ext cx="705634" cy="705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7" name="Picture 8" descr="상자 - 무료 배송 및 배송개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358" y="6862731"/>
            <a:ext cx="705634" cy="705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3" name="Picture 4" descr="AWS Simple Icons Explained: The Storage Set | Glif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42" y="5762433"/>
            <a:ext cx="2114299" cy="22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벽돌 벽 - 무료 건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7" y="4378359"/>
            <a:ext cx="3127743" cy="3127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421" y="661442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5178" y="5994397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4189" y="661442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2079" y="661442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58952" y="6052121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2079" y="54320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56356" y="54320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3259" y="5489701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8291" y="485878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58952" y="4896845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4KB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3" name="Picture 2" descr="벽돌 벽 - 무료 건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47" y="5344886"/>
            <a:ext cx="3127743" cy="2161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파일 시스템 - 무료 파일 및 폴더개 아이콘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47" y="4758871"/>
            <a:ext cx="2691946" cy="26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아래로 구부러진 화살표 7"/>
          <p:cNvSpPr/>
          <p:nvPr/>
        </p:nvSpPr>
        <p:spPr>
          <a:xfrm>
            <a:off x="9761083" y="5109483"/>
            <a:ext cx="1665514" cy="942638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아래로 구부러진 화살표 33"/>
          <p:cNvSpPr/>
          <p:nvPr/>
        </p:nvSpPr>
        <p:spPr>
          <a:xfrm>
            <a:off x="11912328" y="5055229"/>
            <a:ext cx="1665514" cy="942638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104655" y="5278204"/>
            <a:ext cx="80042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/>
              <a:t>HTTP</a:t>
            </a:r>
            <a:endParaRPr lang="ko-KR" altLang="en-US" sz="1600" b="1"/>
          </a:p>
        </p:txBody>
      </p:sp>
      <p:sp>
        <p:nvSpPr>
          <p:cNvPr id="36" name="직사각형 35"/>
          <p:cNvSpPr/>
          <p:nvPr/>
        </p:nvSpPr>
        <p:spPr>
          <a:xfrm>
            <a:off x="12294483" y="5232809"/>
            <a:ext cx="80042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/>
              <a:t>HTTP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572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8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상자 - 무료 배송 및 배송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74" y="2848123"/>
            <a:ext cx="804070" cy="804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직사각형 1"/>
          <p:cNvSpPr/>
          <p:nvPr/>
        </p:nvSpPr>
        <p:spPr>
          <a:xfrm>
            <a:off x="12822620" y="7788166"/>
            <a:ext cx="1681655" cy="33633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4" descr="AWS Simple Icons Explained: The Storage Set | Glif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43" y="3052576"/>
            <a:ext cx="1571159" cy="16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파일 확장자, html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83" y="2863687"/>
            <a:ext cx="792706" cy="79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imple User Icon transparent PNG - Stick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2457" y="3003259"/>
            <a:ext cx="1627111" cy="1627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오른쪽 화살표 7"/>
          <p:cNvSpPr/>
          <p:nvPr/>
        </p:nvSpPr>
        <p:spPr>
          <a:xfrm>
            <a:off x="3652260" y="3679012"/>
            <a:ext cx="1469152" cy="2338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77296" y="4765471"/>
            <a:ext cx="28984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myweb</a:t>
            </a:r>
          </a:p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192.168.65.176:9000/myweb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15667" y="4759719"/>
            <a:ext cx="9606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USER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14" name="Picture 40" descr="AWS CLI Config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52" y="3003260"/>
            <a:ext cx="1627112" cy="1627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5" name="오른쪽 화살표 14"/>
          <p:cNvSpPr/>
          <p:nvPr/>
        </p:nvSpPr>
        <p:spPr>
          <a:xfrm rot="10800000">
            <a:off x="9119148" y="3816817"/>
            <a:ext cx="1469152" cy="2338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26272" y="2344027"/>
            <a:ext cx="1243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sky.png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735858" y="3277057"/>
            <a:ext cx="1243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Test.txt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300781" y="5127698"/>
            <a:ext cx="4291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http://192.168.65.176:9000/myweb/index.html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3513" y="5880026"/>
            <a:ext cx="34893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Content-Type</a:t>
            </a:r>
            <a:r>
              <a:rPr lang="en-US" altLang="ko-KR" sz="1600" b="1">
                <a:solidFill>
                  <a:schemeClr val="bg1"/>
                </a:solidFill>
              </a:rPr>
              <a:t>: </a:t>
            </a:r>
            <a:r>
              <a:rPr lang="en-US" altLang="ko-KR" sz="1600" b="1" smtClean="0">
                <a:solidFill>
                  <a:schemeClr val="bg1"/>
                </a:solidFill>
              </a:rPr>
              <a:t>[</a:t>
            </a:r>
            <a:r>
              <a:rPr lang="ko-KR" altLang="en-US" sz="1600" b="1" smtClean="0">
                <a:solidFill>
                  <a:schemeClr val="bg1"/>
                </a:solidFill>
              </a:rPr>
              <a:t>파일종류</a:t>
            </a:r>
            <a:r>
              <a:rPr lang="en-US" altLang="ko-KR" sz="1600" b="1" smtClean="0">
                <a:solidFill>
                  <a:schemeClr val="bg1"/>
                </a:solidFill>
              </a:rPr>
              <a:t>]/[</a:t>
            </a:r>
            <a:r>
              <a:rPr lang="ko-KR" altLang="en-US" sz="1600" b="1" smtClean="0">
                <a:solidFill>
                  <a:schemeClr val="bg1"/>
                </a:solidFill>
              </a:rPr>
              <a:t>확장자</a:t>
            </a:r>
            <a:r>
              <a:rPr lang="en-US" altLang="ko-KR" sz="1600" b="1" smtClean="0">
                <a:solidFill>
                  <a:schemeClr val="bg1"/>
                </a:solidFill>
              </a:rPr>
              <a:t>]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513" y="4884094"/>
            <a:ext cx="42367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aws --endpoint-url=http://192.168.65.176:9000 s3 cp index.html s3://myweb/index.html 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05341" y="1742758"/>
            <a:ext cx="2432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content-type </a:t>
            </a:r>
            <a:r>
              <a:rPr lang="en-US" altLang="ko-KR" sz="1600" b="1" smtClean="0">
                <a:solidFill>
                  <a:schemeClr val="bg1"/>
                </a:solidFill>
              </a:rPr>
              <a:t>“image/png"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79676" y="2344823"/>
            <a:ext cx="23516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content-type </a:t>
            </a:r>
            <a:r>
              <a:rPr lang="en-US" altLang="ko-KR" sz="1600" b="1" smtClean="0">
                <a:solidFill>
                  <a:schemeClr val="bg1"/>
                </a:solidFill>
              </a:rPr>
              <a:t>“text/plain”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7580" y="5384036"/>
            <a:ext cx="4236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--content-type "text/html"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04599" y="3652651"/>
            <a:ext cx="1243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Index.html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37" name="Picture 8" descr="상자 - 무료 배송 및 배송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64" y="1604673"/>
            <a:ext cx="705634" cy="705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4" name="Picture 4" descr="Imagen Icons in SVG, PNG, AI to Downlo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83" y="1414054"/>
            <a:ext cx="1085740" cy="10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상자 - 무료 배송 및 배송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22" y="2513304"/>
            <a:ext cx="705634" cy="705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6" name="Picture 6" descr="Txt 파일 - 무료 파일 및 폴더개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186" y="2450235"/>
            <a:ext cx="795775" cy="7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상자 - 무료 배송 및 배송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734" y="3509560"/>
            <a:ext cx="705634" cy="705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0" name="직사각형 39"/>
          <p:cNvSpPr/>
          <p:nvPr/>
        </p:nvSpPr>
        <p:spPr>
          <a:xfrm>
            <a:off x="10477914" y="4243259"/>
            <a:ext cx="1243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</a:rPr>
              <a:t>Index.html </a:t>
            </a:r>
            <a:endParaRPr lang="ko-KR" altLang="en-US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1" grpId="1"/>
      <p:bldP spid="24" grpId="0"/>
      <p:bldP spid="25" grpId="0"/>
      <p:bldP spid="6" grpId="0"/>
      <p:bldP spid="28" grpId="0"/>
      <p:bldP spid="29" grpId="0"/>
      <p:bldP spid="30" grpId="0"/>
      <p:bldP spid="40" grpId="0"/>
      <p:bldP spid="4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4206</TotalTime>
  <Words>1092</Words>
  <Application>Microsoft Office PowerPoint</Application>
  <PresentationFormat>사용자 지정</PresentationFormat>
  <Paragraphs>291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MZC-USER</dc:creator>
  <cp:lastModifiedBy>MZC-IT</cp:lastModifiedBy>
  <cp:revision>167</cp:revision>
  <dcterms:created xsi:type="dcterms:W3CDTF">2025-10-28T03:11:18Z</dcterms:created>
  <dcterms:modified xsi:type="dcterms:W3CDTF">2025-11-03T05:20:33Z</dcterms:modified>
</cp:coreProperties>
</file>